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4"/>
  </p:sldMasterIdLst>
  <p:notesMasterIdLst>
    <p:notesMasterId r:id="rId43"/>
  </p:notesMasterIdLst>
  <p:sldIdLst>
    <p:sldId id="256" r:id="rId5"/>
    <p:sldId id="361" r:id="rId6"/>
    <p:sldId id="362" r:id="rId7"/>
    <p:sldId id="367" r:id="rId8"/>
    <p:sldId id="350" r:id="rId9"/>
    <p:sldId id="258" r:id="rId10"/>
    <p:sldId id="259" r:id="rId11"/>
    <p:sldId id="342" r:id="rId12"/>
    <p:sldId id="312" r:id="rId13"/>
    <p:sldId id="313" r:id="rId14"/>
    <p:sldId id="360" r:id="rId15"/>
    <p:sldId id="333" r:id="rId16"/>
    <p:sldId id="366" r:id="rId17"/>
    <p:sldId id="266" r:id="rId18"/>
    <p:sldId id="268" r:id="rId19"/>
    <p:sldId id="269" r:id="rId20"/>
    <p:sldId id="345" r:id="rId21"/>
    <p:sldId id="319" r:id="rId22"/>
    <p:sldId id="352" r:id="rId23"/>
    <p:sldId id="353" r:id="rId24"/>
    <p:sldId id="321" r:id="rId25"/>
    <p:sldId id="354" r:id="rId26"/>
    <p:sldId id="364" r:id="rId27"/>
    <p:sldId id="355" r:id="rId28"/>
    <p:sldId id="365" r:id="rId29"/>
    <p:sldId id="344" r:id="rId30"/>
    <p:sldId id="356" r:id="rId31"/>
    <p:sldId id="335" r:id="rId32"/>
    <p:sldId id="368" r:id="rId33"/>
    <p:sldId id="267" r:id="rId34"/>
    <p:sldId id="369" r:id="rId35"/>
    <p:sldId id="270" r:id="rId36"/>
    <p:sldId id="370" r:id="rId37"/>
    <p:sldId id="273" r:id="rId38"/>
    <p:sldId id="271" r:id="rId39"/>
    <p:sldId id="274" r:id="rId40"/>
    <p:sldId id="275" r:id="rId41"/>
    <p:sldId id="261" r:id="rId42"/>
  </p:sldIdLst>
  <p:sldSz cx="17335500" cy="97536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0865C-F297-4A1C-AC84-DB26F6F0B8AC}" v="2" dt="2026-03-22T10:43:20.60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slo Sans Office Normal"/>
          <a:ea typeface="Oslo Sans Office Normal"/>
          <a:cs typeface="Oslo Sans Office Norm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CE"/>
          </a:solidFill>
        </a:fill>
      </a:tcStyle>
    </a:wholeTbl>
    <a:band2H>
      <a:tcTxStyle/>
      <a:tcStyle>
        <a:tcBdr/>
        <a:fill>
          <a:solidFill>
            <a:srgbClr val="E6E8E8"/>
          </a:solidFill>
        </a:fill>
      </a:tcStyle>
    </a:band2H>
    <a:firstCol>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Oslo Sans Office Normal"/>
          <a:ea typeface="Oslo Sans Office Normal"/>
          <a:cs typeface="Oslo Sans Office Norm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FBEB"/>
          </a:solidFill>
        </a:fill>
      </a:tcStyle>
    </a:wholeTbl>
    <a:band2H>
      <a:tcTxStyle/>
      <a:tcStyle>
        <a:tcBdr/>
        <a:fill>
          <a:solidFill>
            <a:srgbClr val="F5FDF5"/>
          </a:solidFill>
        </a:fill>
      </a:tcStyle>
    </a:band2H>
    <a:firstCol>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Oslo Sans Office Normal"/>
          <a:ea typeface="Oslo Sans Office Normal"/>
          <a:cs typeface="Oslo Sans Office Norm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EAD3"/>
          </a:solidFill>
        </a:fill>
      </a:tcStyle>
    </a:wholeTbl>
    <a:band2H>
      <a:tcTxStyle/>
      <a:tcStyle>
        <a:tcBdr/>
        <a:fill>
          <a:solidFill>
            <a:srgbClr val="FEF5EA"/>
          </a:solidFill>
        </a:fill>
      </a:tcStyle>
    </a:band2H>
    <a:firstCol>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Oslo Sans Office Normal"/>
          <a:ea typeface="Oslo Sans Office Normal"/>
          <a:cs typeface="Oslo Sans Office Norm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Oslo Sans Office Normal"/>
          <a:ea typeface="Oslo Sans Office Normal"/>
          <a:cs typeface="Oslo Sans Office Norm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slo Sans Office Normal"/>
          <a:ea typeface="Oslo Sans Office Normal"/>
          <a:cs typeface="Oslo Sans Office Norm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Oslo Sans Office Normal"/>
          <a:ea typeface="Oslo Sans Office Normal"/>
          <a:cs typeface="Oslo Sans Office Norm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slo Sans Office Normal"/>
          <a:ea typeface="Oslo Sans Office Normal"/>
          <a:cs typeface="Oslo Sans Office Norm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Oslo Sans Office Normal"/>
          <a:ea typeface="Oslo Sans Office Normal"/>
          <a:cs typeface="Oslo Sans Office Norm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Oslo Sans Office Normal"/>
          <a:ea typeface="Oslo Sans Office Normal"/>
          <a:cs typeface="Oslo Sans Office Norm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Oslo Sans Office Normal"/>
          <a:ea typeface="Oslo Sans Office Normal"/>
          <a:cs typeface="Oslo Sans Office Norm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Oslo Sans Office Normal"/>
          <a:ea typeface="Oslo Sans Office Normal"/>
          <a:cs typeface="Oslo Sans Office Norm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Oslo Sans Office Normal"/>
          <a:ea typeface="Oslo Sans Office Normal"/>
          <a:cs typeface="Oslo Sans Office Norm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94" name="Shape 2094"/>
          <p:cNvSpPr>
            <a:spLocks noGrp="1" noRot="1" noChangeAspect="1"/>
          </p:cNvSpPr>
          <p:nvPr>
            <p:ph type="sldImg"/>
          </p:nvPr>
        </p:nvSpPr>
        <p:spPr>
          <a:xfrm>
            <a:off x="92075" y="744538"/>
            <a:ext cx="6613525" cy="3722687"/>
          </a:xfrm>
          <a:prstGeom prst="rect">
            <a:avLst/>
          </a:prstGeom>
        </p:spPr>
        <p:txBody>
          <a:bodyPr/>
          <a:lstStyle/>
          <a:p>
            <a:endParaRPr/>
          </a:p>
        </p:txBody>
      </p:sp>
      <p:sp>
        <p:nvSpPr>
          <p:cNvPr id="2095" name="Shape 2095"/>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 name="Shape 2101"/>
          <p:cNvSpPr>
            <a:spLocks noGrp="1" noRot="1" noChangeAspect="1"/>
          </p:cNvSpPr>
          <p:nvPr>
            <p:ph type="sldImg"/>
          </p:nvPr>
        </p:nvSpPr>
        <p:spPr>
          <a:xfrm>
            <a:off x="92075" y="744538"/>
            <a:ext cx="6613525" cy="3722687"/>
          </a:xfrm>
          <a:prstGeom prst="rect">
            <a:avLst/>
          </a:prstGeom>
        </p:spPr>
        <p:txBody>
          <a:bodyPr/>
          <a:lstStyle/>
          <a:p>
            <a:endParaRPr/>
          </a:p>
        </p:txBody>
      </p:sp>
      <p:sp>
        <p:nvSpPr>
          <p:cNvPr id="2102" name="Shape 2102"/>
          <p:cNvSpPr>
            <a:spLocks noGrp="1"/>
          </p:cNvSpPr>
          <p:nvPr>
            <p:ph type="body" sz="quarter" idx="1"/>
          </p:nvPr>
        </p:nvSpPr>
        <p:spPr>
          <a:prstGeom prst="rect">
            <a:avLst/>
          </a:prstGeom>
        </p:spPr>
        <p:txBody>
          <a:bodyPr/>
          <a:lstStyle/>
          <a:p>
            <a:r>
              <a:rPr lang="nb-NO"/>
              <a:t>Bente:  </a:t>
            </a:r>
            <a:endParaRPr lang="nb-NO" baseline="0"/>
          </a:p>
          <a:p>
            <a:endParaRPr lang="nb-NO" baseline="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 name="Shape 2165"/>
          <p:cNvSpPr>
            <a:spLocks noGrp="1" noRot="1" noChangeAspect="1"/>
          </p:cNvSpPr>
          <p:nvPr>
            <p:ph type="sldImg"/>
          </p:nvPr>
        </p:nvSpPr>
        <p:spPr>
          <a:xfrm>
            <a:off x="92075" y="744538"/>
            <a:ext cx="6613525" cy="3722687"/>
          </a:xfrm>
          <a:prstGeom prst="rect">
            <a:avLst/>
          </a:prstGeom>
        </p:spPr>
        <p:txBody>
          <a:bodyPr/>
          <a:lstStyle/>
          <a:p>
            <a:endParaRPr/>
          </a:p>
        </p:txBody>
      </p:sp>
      <p:sp>
        <p:nvSpPr>
          <p:cNvPr id="2166" name="Shape 2166"/>
          <p:cNvSpPr>
            <a:spLocks noGrp="1"/>
          </p:cNvSpPr>
          <p:nvPr>
            <p:ph type="body" sz="quarter" idx="1"/>
          </p:nvPr>
        </p:nvSpPr>
        <p:spPr>
          <a:prstGeom prst="rect">
            <a:avLst/>
          </a:prstGeom>
        </p:spPr>
        <p:txBody>
          <a:bodyPr/>
          <a:lstStyle/>
          <a:p>
            <a:r>
              <a:rPr lang="nb-NO" sz="1600"/>
              <a:t>Bente</a:t>
            </a:r>
            <a:endParaRPr sz="1600"/>
          </a:p>
          <a:p>
            <a:r>
              <a:rPr sz="1600"/>
              <a:t>Dette er </a:t>
            </a:r>
            <a:r>
              <a:rPr sz="1600" err="1"/>
              <a:t>vanskelig</a:t>
            </a:r>
            <a:r>
              <a:rPr sz="1600"/>
              <a:t> for 5 – 6 </a:t>
            </a:r>
            <a:r>
              <a:rPr sz="1600" err="1"/>
              <a:t>åringen</a:t>
            </a:r>
            <a:r>
              <a:rPr sz="1600"/>
              <a:t>. Men </a:t>
            </a:r>
            <a:r>
              <a:rPr sz="1600" err="1"/>
              <a:t>som</a:t>
            </a:r>
            <a:r>
              <a:rPr sz="1600"/>
              <a:t> alt </a:t>
            </a:r>
            <a:r>
              <a:rPr sz="1600" err="1"/>
              <a:t>annet</a:t>
            </a:r>
            <a:r>
              <a:rPr sz="1600"/>
              <a:t> </a:t>
            </a:r>
            <a:r>
              <a:rPr sz="1600" err="1"/>
              <a:t>i</a:t>
            </a:r>
            <a:r>
              <a:rPr sz="1600"/>
              <a:t> </a:t>
            </a:r>
            <a:r>
              <a:rPr sz="1600" err="1"/>
              <a:t>livet</a:t>
            </a:r>
            <a:r>
              <a:rPr sz="1600"/>
              <a:t> </a:t>
            </a:r>
            <a:r>
              <a:rPr sz="1600" err="1"/>
              <a:t>så</a:t>
            </a:r>
            <a:r>
              <a:rPr sz="1600"/>
              <a:t> </a:t>
            </a:r>
            <a:r>
              <a:rPr sz="1600" err="1"/>
              <a:t>må</a:t>
            </a:r>
            <a:r>
              <a:rPr sz="1600"/>
              <a:t> det </a:t>
            </a:r>
            <a:r>
              <a:rPr sz="1600" err="1"/>
              <a:t>læres</a:t>
            </a:r>
            <a:r>
              <a:rPr sz="1600"/>
              <a:t>. </a:t>
            </a:r>
            <a:r>
              <a:rPr sz="1600" err="1"/>
              <a:t>Balansegangen</a:t>
            </a:r>
            <a:r>
              <a:rPr sz="1600"/>
              <a:t> </a:t>
            </a:r>
            <a:r>
              <a:rPr sz="1600" err="1"/>
              <a:t>mellom</a:t>
            </a:r>
            <a:r>
              <a:rPr sz="1600"/>
              <a:t> det </a:t>
            </a:r>
            <a:r>
              <a:rPr sz="1600" err="1"/>
              <a:t>som</a:t>
            </a:r>
            <a:r>
              <a:rPr sz="1600"/>
              <a:t> er </a:t>
            </a:r>
            <a:r>
              <a:rPr sz="1600" err="1"/>
              <a:t>søtt</a:t>
            </a:r>
            <a:r>
              <a:rPr sz="1600"/>
              <a:t> og </a:t>
            </a:r>
            <a:r>
              <a:rPr sz="1600" err="1"/>
              <a:t>sjarmerende</a:t>
            </a:r>
            <a:r>
              <a:rPr sz="1600"/>
              <a:t> ved </a:t>
            </a:r>
            <a:r>
              <a:rPr sz="1600" err="1"/>
              <a:t>barnet</a:t>
            </a:r>
            <a:r>
              <a:rPr sz="1600"/>
              <a:t> mitt, og det </a:t>
            </a:r>
            <a:r>
              <a:rPr sz="1600" err="1"/>
              <a:t>som</a:t>
            </a:r>
            <a:r>
              <a:rPr sz="1600"/>
              <a:t> </a:t>
            </a:r>
            <a:r>
              <a:rPr sz="1600" err="1"/>
              <a:t>kanskje</a:t>
            </a:r>
            <a:r>
              <a:rPr sz="1600"/>
              <a:t> </a:t>
            </a:r>
            <a:r>
              <a:rPr sz="1600" err="1"/>
              <a:t>ikke</a:t>
            </a:r>
            <a:r>
              <a:rPr sz="1600"/>
              <a:t> er </a:t>
            </a:r>
            <a:r>
              <a:rPr sz="1600" err="1"/>
              <a:t>fullt</a:t>
            </a:r>
            <a:r>
              <a:rPr sz="1600"/>
              <a:t> </a:t>
            </a:r>
            <a:r>
              <a:rPr sz="1600" err="1"/>
              <a:t>så</a:t>
            </a:r>
            <a:r>
              <a:rPr sz="1600"/>
              <a:t> </a:t>
            </a:r>
            <a:r>
              <a:rPr sz="1600" err="1"/>
              <a:t>sjarmerende</a:t>
            </a:r>
            <a:r>
              <a:rPr sz="1600"/>
              <a:t> </a:t>
            </a:r>
            <a:r>
              <a:rPr sz="1600" err="1"/>
              <a:t>på</a:t>
            </a:r>
            <a:r>
              <a:rPr sz="1600"/>
              <a:t> </a:t>
            </a:r>
            <a:r>
              <a:rPr sz="1600" err="1"/>
              <a:t>sikt</a:t>
            </a:r>
            <a:r>
              <a:rPr sz="1600"/>
              <a:t>. Vi </a:t>
            </a:r>
            <a:r>
              <a:rPr sz="1600" err="1"/>
              <a:t>må</a:t>
            </a:r>
            <a:r>
              <a:rPr sz="1600"/>
              <a:t> </a:t>
            </a:r>
            <a:r>
              <a:rPr sz="1600" err="1"/>
              <a:t>tørre</a:t>
            </a:r>
            <a:r>
              <a:rPr sz="1600"/>
              <a:t> å </a:t>
            </a:r>
            <a:r>
              <a:rPr sz="1600" err="1"/>
              <a:t>gå</a:t>
            </a:r>
            <a:r>
              <a:rPr sz="1600"/>
              <a:t> inn å </a:t>
            </a:r>
            <a:r>
              <a:rPr sz="1600" err="1"/>
              <a:t>hjelpe</a:t>
            </a:r>
            <a:r>
              <a:rPr sz="1600"/>
              <a:t> </a:t>
            </a:r>
            <a:r>
              <a:rPr sz="1600" err="1"/>
              <a:t>barna</a:t>
            </a:r>
            <a:r>
              <a:rPr sz="1600"/>
              <a:t> med å </a:t>
            </a:r>
            <a:r>
              <a:rPr sz="1600" err="1"/>
              <a:t>regulere</a:t>
            </a:r>
            <a:r>
              <a:rPr sz="1600"/>
              <a:t> seg. Det </a:t>
            </a:r>
            <a:r>
              <a:rPr sz="1600" err="1"/>
              <a:t>kan</a:t>
            </a:r>
            <a:r>
              <a:rPr sz="1600"/>
              <a:t> by </a:t>
            </a:r>
            <a:r>
              <a:rPr sz="1600" err="1"/>
              <a:t>på</a:t>
            </a:r>
            <a:r>
              <a:rPr sz="1600"/>
              <a:t> </a:t>
            </a:r>
            <a:r>
              <a:rPr sz="1600" err="1"/>
              <a:t>noen</a:t>
            </a:r>
            <a:r>
              <a:rPr sz="1600"/>
              <a:t> </a:t>
            </a:r>
            <a:r>
              <a:rPr sz="1600" err="1"/>
              <a:t>beinharde</a:t>
            </a:r>
            <a:r>
              <a:rPr sz="1600"/>
              <a:t> </a:t>
            </a:r>
            <a:r>
              <a:rPr sz="1600" err="1"/>
              <a:t>kamper</a:t>
            </a:r>
            <a:r>
              <a:rPr sz="1600"/>
              <a:t>, men det er </a:t>
            </a:r>
            <a:r>
              <a:rPr sz="1600" err="1"/>
              <a:t>viktig</a:t>
            </a:r>
            <a:r>
              <a:rPr sz="1600"/>
              <a:t> å </a:t>
            </a:r>
            <a:r>
              <a:rPr sz="1600" err="1"/>
              <a:t>stå</a:t>
            </a:r>
            <a:r>
              <a:rPr sz="1600"/>
              <a:t> </a:t>
            </a:r>
            <a:r>
              <a:rPr sz="1600" err="1"/>
              <a:t>i</a:t>
            </a:r>
            <a:r>
              <a:rPr sz="1600"/>
              <a:t> </a:t>
            </a:r>
            <a:r>
              <a:rPr sz="1600" err="1"/>
              <a:t>kampene</a:t>
            </a:r>
            <a:r>
              <a:rPr sz="1600"/>
              <a:t> – </a:t>
            </a:r>
            <a:r>
              <a:rPr sz="1600" err="1"/>
              <a:t>i</a:t>
            </a:r>
            <a:r>
              <a:rPr sz="1600"/>
              <a:t>  </a:t>
            </a:r>
            <a:r>
              <a:rPr sz="1600" err="1"/>
              <a:t>hvertfall</a:t>
            </a:r>
            <a:r>
              <a:rPr sz="1600"/>
              <a:t> </a:t>
            </a:r>
            <a:r>
              <a:rPr sz="1600" err="1"/>
              <a:t>plukke</a:t>
            </a:r>
            <a:r>
              <a:rPr sz="1600"/>
              <a:t> </a:t>
            </a:r>
            <a:r>
              <a:rPr sz="1600" err="1"/>
              <a:t>ut</a:t>
            </a:r>
            <a:r>
              <a:rPr sz="1600"/>
              <a:t> </a:t>
            </a:r>
            <a:r>
              <a:rPr sz="1600" err="1"/>
              <a:t>noen</a:t>
            </a:r>
            <a:r>
              <a:rPr sz="1600"/>
              <a:t> og </a:t>
            </a:r>
            <a:r>
              <a:rPr sz="1600" err="1"/>
              <a:t>være</a:t>
            </a:r>
            <a:r>
              <a:rPr sz="1600"/>
              <a:t> </a:t>
            </a:r>
            <a:r>
              <a:rPr sz="1600" err="1"/>
              <a:t>konsekvente</a:t>
            </a:r>
            <a:r>
              <a:rPr sz="1600"/>
              <a:t>. </a:t>
            </a:r>
            <a:endParaRPr lang="nb-NO" sz="1600"/>
          </a:p>
          <a:p>
            <a:endParaRPr lang="nb-NO" sz="1600"/>
          </a:p>
          <a:p>
            <a:r>
              <a:rPr lang="nb-NO" sz="1600"/>
              <a:t>De siste årene har vi erfart at vi får flere og flere barn som strever med selvregulering og som har en atferd som utfordrer både barn og voksne. De </a:t>
            </a:r>
            <a:r>
              <a:rPr lang="nb-NO" sz="1600" err="1"/>
              <a:t>akspeterer</a:t>
            </a:r>
            <a:r>
              <a:rPr lang="nb-NO" sz="1600"/>
              <a:t> ikke at det settes grenser for dem. Disse barna er det dere klager over når de gjør noe mot ditt barn. </a:t>
            </a:r>
          </a:p>
          <a:p>
            <a:endParaRPr lang="nb-NO" sz="1600"/>
          </a:p>
          <a:p>
            <a:r>
              <a:rPr lang="nb-NO" sz="1600"/>
              <a:t>Vi kjenner ikke dere som foreldregruppe, men vi ser en endring. Vår hypotese er at for mange familier snakker for lite sammen og at foreldrene ikke orker eller klarer å sette grenser for eget barn. Vi erfarer at mange tenker dette er skolens oppdrag. Vi driver først og fremst opplæring – dere driver oppdragelse. Vi tror blant annet verdens beste barnevakt – </a:t>
            </a:r>
            <a:r>
              <a:rPr lang="nb-NO" sz="1600" err="1"/>
              <a:t>iPad</a:t>
            </a:r>
            <a:r>
              <a:rPr lang="nb-NO" sz="1600"/>
              <a:t> og andre digitale verktøy har noe av ansvaret. Jeg er selv mamma til to og vet hvor godt det er når vi voksne kan få litt fri, samtidig som barna får drive med det de aller helst vil. Ingen krangling, ikke noe mas.</a:t>
            </a:r>
          </a:p>
          <a:p>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Shape 2170"/>
          <p:cNvSpPr>
            <a:spLocks noGrp="1" noRot="1" noChangeAspect="1"/>
          </p:cNvSpPr>
          <p:nvPr>
            <p:ph type="sldImg"/>
          </p:nvPr>
        </p:nvSpPr>
        <p:spPr>
          <a:xfrm>
            <a:off x="92075" y="744538"/>
            <a:ext cx="6613525" cy="3722687"/>
          </a:xfrm>
          <a:prstGeom prst="rect">
            <a:avLst/>
          </a:prstGeom>
        </p:spPr>
        <p:txBody>
          <a:bodyPr/>
          <a:lstStyle/>
          <a:p>
            <a:endParaRPr/>
          </a:p>
        </p:txBody>
      </p:sp>
      <p:sp>
        <p:nvSpPr>
          <p:cNvPr id="2171" name="Shape 2171"/>
          <p:cNvSpPr>
            <a:spLocks noGrp="1"/>
          </p:cNvSpPr>
          <p:nvPr>
            <p:ph type="body" sz="quarter" idx="1"/>
          </p:nvPr>
        </p:nvSpPr>
        <p:spPr>
          <a:prstGeom prst="rect">
            <a:avLst/>
          </a:prstGeom>
        </p:spPr>
        <p:txBody>
          <a:bodyPr/>
          <a:lstStyle/>
          <a:p>
            <a:r>
              <a:rPr lang="nb-NO" sz="1600"/>
              <a:t>Bente</a:t>
            </a:r>
          </a:p>
          <a:p>
            <a:endParaRPr lang="nb-NO" sz="1600"/>
          </a:p>
          <a:p>
            <a:pPr marL="0" marR="0" lvl="0" indent="0" defTabSz="457200" eaLnBrk="1" fontAlgn="auto" latinLnBrk="0" hangingPunct="1">
              <a:lnSpc>
                <a:spcPct val="117999"/>
              </a:lnSpc>
              <a:spcBef>
                <a:spcPts val="0"/>
              </a:spcBef>
              <a:spcAft>
                <a:spcPts val="0"/>
              </a:spcAft>
              <a:buClrTx/>
              <a:buSzTx/>
              <a:buFontTx/>
              <a:buNone/>
              <a:tabLst/>
              <a:defRPr/>
            </a:pPr>
            <a:r>
              <a:rPr lang="nb-NO" sz="1600">
                <a:effectLst/>
                <a:latin typeface="Open Sans" panose="020B0606030504020204" pitchFamily="34" charset="0"/>
                <a:ea typeface="Calibri" panose="020F0502020204030204" pitchFamily="34" charset="0"/>
              </a:rPr>
              <a:t>Dere har de beste intensjoner når dere vil barna deres det aller beste. Noen ganger kan man imidlertid som voksne bli litt for ivaretagende og ettergivende. Grensesetting er utfordrende, det vet vi alle sammen, men det må til. Barn som får tydelige rammer og som blir stilt klare forventninger til blir trygge og robuste. Det er så lett å lage snarveier i oppdragelsen til barna, kanskje mest av alt for å skåne seg selv for kampene. Men disse snarveiene leder sjelden til noe godt. Det er i motstand vi lærer aller mest. Denne motstanden må vi tørre å la barna erfare fra de er små. Det å stå i noe som er vanskelig gir en robusthet og et handlingsperspektiv som gjør at barna tåler motgang. Dagens barn er under sterkt press utenfra fra alle kanter. Vi vil så gjerne skåne dem fordi det smerter oss som voksne når barna har det vanskelig. Viktigere enn å skåne dem er å hjelpe barna å sortere og forstå. Anerkjenne at noe av og til er vanskelig, men at vi som vokse er der for å hjelpe til, men at vi ikke kan ta bort det som gjør vondt.</a:t>
            </a:r>
            <a:endParaRPr lang="nb-NO" sz="1600">
              <a:effectLst/>
              <a:latin typeface="Calibri" panose="020F0502020204030204" pitchFamily="34" charset="0"/>
              <a:ea typeface="Calibri" panose="020F0502020204030204" pitchFamily="34" charset="0"/>
            </a:endParaRPr>
          </a:p>
          <a:p>
            <a:endParaRPr lang="nb-NO" sz="1600"/>
          </a:p>
          <a:p>
            <a:endParaRPr sz="1600"/>
          </a:p>
          <a:p>
            <a:endParaRPr sz="1600"/>
          </a:p>
          <a:p>
            <a:r>
              <a:rPr sz="1600"/>
              <a:t>Barn </a:t>
            </a:r>
            <a:r>
              <a:rPr sz="1600" err="1"/>
              <a:t>som</a:t>
            </a:r>
            <a:r>
              <a:rPr sz="1600"/>
              <a:t> </a:t>
            </a:r>
            <a:r>
              <a:rPr sz="1600" err="1"/>
              <a:t>aldri</a:t>
            </a:r>
            <a:r>
              <a:rPr sz="1600"/>
              <a:t> </a:t>
            </a:r>
            <a:r>
              <a:rPr sz="1600" err="1"/>
              <a:t>har</a:t>
            </a:r>
            <a:r>
              <a:rPr sz="1600"/>
              <a:t> </a:t>
            </a:r>
            <a:r>
              <a:rPr sz="1600" err="1"/>
              <a:t>tapt</a:t>
            </a:r>
            <a:r>
              <a:rPr sz="1600"/>
              <a:t> </a:t>
            </a:r>
            <a:r>
              <a:rPr sz="1600" err="1"/>
              <a:t>i</a:t>
            </a:r>
            <a:r>
              <a:rPr sz="1600"/>
              <a:t> et spill </a:t>
            </a:r>
            <a:r>
              <a:rPr sz="1600" err="1"/>
              <a:t>eller</a:t>
            </a:r>
            <a:r>
              <a:rPr sz="1600"/>
              <a:t> </a:t>
            </a:r>
            <a:r>
              <a:rPr sz="1600" err="1"/>
              <a:t>som</a:t>
            </a:r>
            <a:r>
              <a:rPr sz="1600"/>
              <a:t> </a:t>
            </a:r>
            <a:r>
              <a:rPr sz="1600" err="1"/>
              <a:t>alltid</a:t>
            </a:r>
            <a:r>
              <a:rPr sz="1600"/>
              <a:t> </a:t>
            </a:r>
            <a:r>
              <a:rPr sz="1600" err="1"/>
              <a:t>får</a:t>
            </a:r>
            <a:r>
              <a:rPr sz="1600"/>
              <a:t> </a:t>
            </a:r>
            <a:r>
              <a:rPr sz="1600" err="1"/>
              <a:t>viljen</a:t>
            </a:r>
            <a:r>
              <a:rPr sz="1600"/>
              <a:t> sin, </a:t>
            </a:r>
            <a:r>
              <a:rPr sz="1600" err="1"/>
              <a:t>får</a:t>
            </a:r>
            <a:r>
              <a:rPr sz="1600"/>
              <a:t> det </a:t>
            </a:r>
            <a:r>
              <a:rPr sz="1600" err="1"/>
              <a:t>vanskelig</a:t>
            </a:r>
            <a:r>
              <a:rPr sz="1600"/>
              <a:t> </a:t>
            </a:r>
            <a:r>
              <a:rPr sz="1600" err="1"/>
              <a:t>når</a:t>
            </a:r>
            <a:r>
              <a:rPr sz="1600"/>
              <a:t> de </a:t>
            </a:r>
            <a:r>
              <a:rPr sz="1600" err="1"/>
              <a:t>begynner</a:t>
            </a:r>
            <a:r>
              <a:rPr sz="1600"/>
              <a:t> </a:t>
            </a:r>
            <a:r>
              <a:rPr sz="1600" err="1"/>
              <a:t>på</a:t>
            </a:r>
            <a:r>
              <a:rPr sz="1600"/>
              <a:t> </a:t>
            </a:r>
            <a:r>
              <a:rPr sz="1600" err="1"/>
              <a:t>skolen</a:t>
            </a:r>
            <a:r>
              <a:rPr sz="1600"/>
              <a:t> og </a:t>
            </a:r>
            <a:r>
              <a:rPr sz="1600" err="1"/>
              <a:t>leken</a:t>
            </a:r>
            <a:r>
              <a:rPr sz="1600"/>
              <a:t> </a:t>
            </a:r>
            <a:r>
              <a:rPr sz="1600" err="1"/>
              <a:t>blir</a:t>
            </a:r>
            <a:r>
              <a:rPr sz="1600"/>
              <a:t> </a:t>
            </a:r>
            <a:r>
              <a:rPr sz="1600" err="1"/>
              <a:t>mer</a:t>
            </a:r>
            <a:r>
              <a:rPr sz="1600"/>
              <a:t> og </a:t>
            </a:r>
            <a:r>
              <a:rPr sz="1600" err="1"/>
              <a:t>mer</a:t>
            </a:r>
            <a:r>
              <a:rPr sz="1600"/>
              <a:t> </a:t>
            </a:r>
            <a:r>
              <a:rPr sz="1600" err="1"/>
              <a:t>fri.</a:t>
            </a:r>
            <a:r>
              <a:rPr sz="1600"/>
              <a:t> </a:t>
            </a:r>
            <a:r>
              <a:rPr sz="1600" err="1"/>
              <a:t>Ikke</a:t>
            </a:r>
            <a:r>
              <a:rPr sz="1600"/>
              <a:t> </a:t>
            </a:r>
            <a:r>
              <a:rPr sz="1600" err="1"/>
              <a:t>gjør</a:t>
            </a:r>
            <a:r>
              <a:rPr sz="1600"/>
              <a:t> </a:t>
            </a:r>
            <a:r>
              <a:rPr sz="1600" err="1"/>
              <a:t>barna</a:t>
            </a:r>
            <a:r>
              <a:rPr sz="1600"/>
              <a:t> </a:t>
            </a:r>
            <a:r>
              <a:rPr sz="1600" err="1"/>
              <a:t>deres</a:t>
            </a:r>
            <a:r>
              <a:rPr sz="1600"/>
              <a:t> </a:t>
            </a:r>
            <a:r>
              <a:rPr sz="1600" err="1"/>
              <a:t>en</a:t>
            </a:r>
            <a:r>
              <a:rPr sz="1600"/>
              <a:t> </a:t>
            </a:r>
            <a:r>
              <a:rPr sz="1600" err="1"/>
              <a:t>bjørnetjeneste</a:t>
            </a:r>
            <a:r>
              <a:rPr sz="1600"/>
              <a:t>. </a:t>
            </a:r>
          </a:p>
          <a:p>
            <a:endParaRPr sz="1600"/>
          </a:p>
          <a:p>
            <a:r>
              <a:rPr sz="1600" err="1"/>
              <a:t>Ikke</a:t>
            </a:r>
            <a:r>
              <a:rPr sz="1600"/>
              <a:t> </a:t>
            </a:r>
            <a:r>
              <a:rPr sz="1600" err="1"/>
              <a:t>alltid</a:t>
            </a:r>
            <a:r>
              <a:rPr sz="1600"/>
              <a:t> </a:t>
            </a:r>
            <a:r>
              <a:rPr sz="1600" err="1"/>
              <a:t>ordne</a:t>
            </a:r>
            <a:r>
              <a:rPr sz="1600"/>
              <a:t> </a:t>
            </a:r>
            <a:r>
              <a:rPr sz="1600" err="1"/>
              <a:t>opp</a:t>
            </a:r>
            <a:r>
              <a:rPr sz="1600"/>
              <a:t> alt for dem. Der det er </a:t>
            </a:r>
            <a:r>
              <a:rPr sz="1600" err="1"/>
              <a:t>mulig</a:t>
            </a:r>
            <a:r>
              <a:rPr sz="1600"/>
              <a:t>, la dem </a:t>
            </a:r>
            <a:r>
              <a:rPr sz="1600" err="1"/>
              <a:t>ordne</a:t>
            </a:r>
            <a:r>
              <a:rPr sz="1600"/>
              <a:t> </a:t>
            </a:r>
            <a:r>
              <a:rPr sz="1600" err="1"/>
              <a:t>opp</a:t>
            </a:r>
            <a:r>
              <a:rPr sz="1600"/>
              <a:t> </a:t>
            </a:r>
            <a:r>
              <a:rPr sz="1600" err="1"/>
              <a:t>selv</a:t>
            </a:r>
            <a:r>
              <a:rPr sz="1600"/>
              <a:t>. En </a:t>
            </a:r>
            <a:r>
              <a:rPr sz="1600" err="1"/>
              <a:t>liten</a:t>
            </a:r>
            <a:r>
              <a:rPr sz="1600"/>
              <a:t> pause for å roe </a:t>
            </a:r>
            <a:r>
              <a:rPr sz="1600" err="1"/>
              <a:t>ned</a:t>
            </a:r>
            <a:r>
              <a:rPr sz="1600"/>
              <a:t> er </a:t>
            </a:r>
            <a:r>
              <a:rPr sz="1600" err="1"/>
              <a:t>ofte</a:t>
            </a:r>
            <a:r>
              <a:rPr sz="1600"/>
              <a:t> </a:t>
            </a:r>
            <a:r>
              <a:rPr sz="1600" err="1"/>
              <a:t>lurt</a:t>
            </a:r>
            <a:r>
              <a:rPr sz="1600"/>
              <a:t>. </a:t>
            </a:r>
          </a:p>
          <a:p>
            <a:endParaRPr sz="1600"/>
          </a:p>
          <a:p>
            <a:r>
              <a:rPr sz="1600"/>
              <a:t>Det </a:t>
            </a:r>
            <a:r>
              <a:rPr sz="1600" err="1"/>
              <a:t>vil</a:t>
            </a:r>
            <a:r>
              <a:rPr sz="1600"/>
              <a:t> </a:t>
            </a:r>
            <a:r>
              <a:rPr sz="1600" err="1"/>
              <a:t>være</a:t>
            </a:r>
            <a:r>
              <a:rPr sz="1600"/>
              <a:t> mange barn </a:t>
            </a:r>
            <a:r>
              <a:rPr sz="1600" err="1"/>
              <a:t>i</a:t>
            </a:r>
            <a:r>
              <a:rPr sz="1600"/>
              <a:t> </a:t>
            </a:r>
            <a:r>
              <a:rPr sz="1600" err="1"/>
              <a:t>f.eks</a:t>
            </a:r>
            <a:r>
              <a:rPr sz="1600"/>
              <a:t>. </a:t>
            </a:r>
            <a:r>
              <a:rPr sz="1600" err="1"/>
              <a:t>garderoben</a:t>
            </a:r>
            <a:r>
              <a:rPr sz="1600"/>
              <a:t> og det </a:t>
            </a:r>
            <a:r>
              <a:rPr sz="1600" err="1"/>
              <a:t>vil</a:t>
            </a:r>
            <a:r>
              <a:rPr sz="1600"/>
              <a:t> </a:t>
            </a:r>
            <a:r>
              <a:rPr sz="1600" err="1"/>
              <a:t>forekomme</a:t>
            </a:r>
            <a:r>
              <a:rPr sz="1600"/>
              <a:t> at </a:t>
            </a:r>
            <a:r>
              <a:rPr sz="1600" err="1"/>
              <a:t>noen</a:t>
            </a:r>
            <a:r>
              <a:rPr sz="1600"/>
              <a:t> </a:t>
            </a:r>
            <a:r>
              <a:rPr sz="1600" err="1"/>
              <a:t>kommer</a:t>
            </a:r>
            <a:r>
              <a:rPr sz="1600"/>
              <a:t> </a:t>
            </a:r>
            <a:r>
              <a:rPr sz="1600" err="1"/>
              <a:t>borti</a:t>
            </a:r>
            <a:r>
              <a:rPr sz="1600"/>
              <a:t> </a:t>
            </a:r>
            <a:r>
              <a:rPr sz="1600" err="1"/>
              <a:t>en</a:t>
            </a:r>
            <a:r>
              <a:rPr sz="1600"/>
              <a:t> </a:t>
            </a:r>
            <a:r>
              <a:rPr sz="1600" err="1"/>
              <a:t>annen</a:t>
            </a:r>
            <a:r>
              <a:rPr sz="1600"/>
              <a:t>. </a:t>
            </a:r>
            <a:r>
              <a:rPr sz="1600" err="1"/>
              <a:t>Lurt</a:t>
            </a:r>
            <a:r>
              <a:rPr sz="1600"/>
              <a:t> å </a:t>
            </a:r>
            <a:r>
              <a:rPr sz="1600" err="1"/>
              <a:t>snakke</a:t>
            </a:r>
            <a:r>
              <a:rPr sz="1600"/>
              <a:t> om at det er </a:t>
            </a:r>
            <a:r>
              <a:rPr sz="1600" err="1"/>
              <a:t>sånt</a:t>
            </a:r>
            <a:r>
              <a:rPr sz="1600"/>
              <a:t> </a:t>
            </a:r>
            <a:r>
              <a:rPr sz="1600" err="1"/>
              <a:t>som</a:t>
            </a:r>
            <a:r>
              <a:rPr sz="1600"/>
              <a:t> </a:t>
            </a:r>
            <a:r>
              <a:rPr sz="1600" err="1"/>
              <a:t>kan</a:t>
            </a:r>
            <a:r>
              <a:rPr sz="1600"/>
              <a:t> </a:t>
            </a:r>
            <a:r>
              <a:rPr sz="1600" err="1"/>
              <a:t>skje</a:t>
            </a:r>
            <a:r>
              <a:rPr sz="1600"/>
              <a:t>, og at det </a:t>
            </a:r>
            <a:r>
              <a:rPr sz="1600" err="1"/>
              <a:t>ikke</a:t>
            </a:r>
            <a:r>
              <a:rPr sz="1600"/>
              <a:t> er </a:t>
            </a:r>
            <a:r>
              <a:rPr sz="1600" err="1"/>
              <a:t>vondt</a:t>
            </a:r>
            <a:r>
              <a:rPr sz="1600"/>
              <a:t> </a:t>
            </a:r>
            <a:r>
              <a:rPr sz="1600" err="1"/>
              <a:t>ment</a:t>
            </a:r>
            <a:r>
              <a:rPr sz="1600"/>
              <a:t> alt </a:t>
            </a:r>
            <a:r>
              <a:rPr sz="1600" err="1"/>
              <a:t>som</a:t>
            </a:r>
            <a:r>
              <a:rPr sz="1600"/>
              <a:t> </a:t>
            </a:r>
            <a:r>
              <a:rPr sz="1600" err="1"/>
              <a:t>skjer</a:t>
            </a:r>
            <a:r>
              <a:rPr sz="16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a:t>Anne-Sophie </a:t>
            </a:r>
          </a:p>
        </p:txBody>
      </p:sp>
    </p:spTree>
    <p:extLst>
      <p:ext uri="{BB962C8B-B14F-4D97-AF65-F5344CB8AC3E}">
        <p14:creationId xmlns:p14="http://schemas.microsoft.com/office/powerpoint/2010/main" val="25536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a:t>Anne-Sophie</a:t>
            </a:r>
          </a:p>
          <a:p>
            <a:endParaRPr lang="nb-NO"/>
          </a:p>
          <a:p>
            <a:endParaRPr lang="nb-NO"/>
          </a:p>
        </p:txBody>
      </p:sp>
    </p:spTree>
    <p:extLst>
      <p:ext uri="{BB962C8B-B14F-4D97-AF65-F5344CB8AC3E}">
        <p14:creationId xmlns:p14="http://schemas.microsoft.com/office/powerpoint/2010/main" val="3115520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62672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143045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a:t>Bente </a:t>
            </a:r>
          </a:p>
        </p:txBody>
      </p:sp>
    </p:spTree>
    <p:extLst>
      <p:ext uri="{BB962C8B-B14F-4D97-AF65-F5344CB8AC3E}">
        <p14:creationId xmlns:p14="http://schemas.microsoft.com/office/powerpoint/2010/main" val="1237073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pPr marL="342900" lvl="0" indent="-342900">
              <a:lnSpc>
                <a:spcPct val="115000"/>
              </a:lnSpc>
              <a:buFont typeface="+mj-lt"/>
              <a:buAutoNum type="arabicPeriod"/>
            </a:pPr>
            <a:r>
              <a:rPr lang="nb-NO" sz="1800" kern="100">
                <a:effectLst/>
                <a:latin typeface="Aptos" panose="020B0004020202020204" pitchFamily="34" charset="0"/>
                <a:ea typeface="Aptos" panose="020B0004020202020204" pitchFamily="34" charset="0"/>
                <a:cs typeface="Times New Roman" panose="02020603050405020304" pitchFamily="18" charset="0"/>
              </a:rPr>
              <a:t>gang med planetgrupper: Uke 41-47</a:t>
            </a:r>
          </a:p>
          <a:p>
            <a:pPr marL="685800">
              <a:lnSpc>
                <a:spcPct val="115000"/>
              </a:lnSpc>
            </a:pPr>
            <a:r>
              <a:rPr lang="nb-NO" sz="1800" kern="100">
                <a:effectLst/>
                <a:latin typeface="Aptos" panose="020B0004020202020204" pitchFamily="34" charset="0"/>
                <a:ea typeface="Aptos" panose="020B0004020202020204" pitchFamily="34" charset="0"/>
                <a:cs typeface="Times New Roman" panose="02020603050405020304" pitchFamily="18" charset="0"/>
              </a:rPr>
              <a:t>Litt tilfeldig, men tar utgangspunkt i hvilke erfaringer vi har fra hver fargegruppe</a:t>
            </a:r>
          </a:p>
          <a:p>
            <a:pPr marL="342900" lvl="0" indent="-342900">
              <a:lnSpc>
                <a:spcPct val="115000"/>
              </a:lnSpc>
              <a:buFont typeface="+mj-lt"/>
              <a:buAutoNum type="arabicPeriod"/>
            </a:pPr>
            <a:r>
              <a:rPr lang="nb-NO" sz="1800" kern="100">
                <a:effectLst/>
                <a:latin typeface="Aptos" panose="020B0004020202020204" pitchFamily="34" charset="0"/>
                <a:ea typeface="Aptos" panose="020B0004020202020204" pitchFamily="34" charset="0"/>
                <a:cs typeface="Times New Roman" panose="02020603050405020304" pitchFamily="18" charset="0"/>
              </a:rPr>
              <a:t>gang med planet grupper uke 48- 3. Etter hvem de vill bli kjent med</a:t>
            </a:r>
          </a:p>
          <a:p>
            <a:pPr marL="342900" lvl="0" indent="-342900">
              <a:lnSpc>
                <a:spcPct val="115000"/>
              </a:lnSpc>
              <a:buFont typeface="+mj-lt"/>
              <a:buAutoNum type="arabicPeriod"/>
            </a:pPr>
            <a:r>
              <a:rPr lang="nb-NO" sz="1800" kern="100">
                <a:effectLst/>
                <a:latin typeface="Aptos" panose="020B0004020202020204" pitchFamily="34" charset="0"/>
                <a:ea typeface="Aptos" panose="020B0004020202020204" pitchFamily="34" charset="0"/>
                <a:cs typeface="Times New Roman" panose="02020603050405020304" pitchFamily="18" charset="0"/>
              </a:rPr>
              <a:t>gang med planetgrupper, uke 4-11. Hvem passer sammen men noen andre enn de har vært med tidligere og noen de har vært med men som de ikke selv har tenkt på.</a:t>
            </a:r>
          </a:p>
          <a:p>
            <a:pPr marL="342900" lvl="0" indent="-342900">
              <a:lnSpc>
                <a:spcPct val="115000"/>
              </a:lnSpc>
              <a:spcAft>
                <a:spcPts val="800"/>
              </a:spcAft>
              <a:buFont typeface="+mj-lt"/>
              <a:buAutoNum type="arabicPeriod"/>
            </a:pPr>
            <a:r>
              <a:rPr lang="nb-NO" sz="1800" kern="100">
                <a:effectLst/>
                <a:latin typeface="Aptos" panose="020B0004020202020204" pitchFamily="34" charset="0"/>
                <a:ea typeface="Aptos" panose="020B0004020202020204" pitchFamily="34" charset="0"/>
                <a:cs typeface="Times New Roman" panose="02020603050405020304" pitchFamily="18" charset="0"/>
              </a:rPr>
              <a:t>Hvem har ikke vært sammen tidligere</a:t>
            </a:r>
          </a:p>
          <a:p>
            <a:endParaRPr lang="nb-NO"/>
          </a:p>
        </p:txBody>
      </p:sp>
    </p:spTree>
    <p:extLst>
      <p:ext uri="{BB962C8B-B14F-4D97-AF65-F5344CB8AC3E}">
        <p14:creationId xmlns:p14="http://schemas.microsoft.com/office/powerpoint/2010/main" val="1784519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389101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a:t>På Holmen så starter vi skoledagen med lek. Det er det mange grunner til. Senere vil dere få et innblikk i hvordan og hvorfor, </a:t>
            </a:r>
          </a:p>
          <a:p>
            <a:endParaRPr lang="nb-NO"/>
          </a:p>
        </p:txBody>
      </p:sp>
    </p:spTree>
    <p:extLst>
      <p:ext uri="{BB962C8B-B14F-4D97-AF65-F5344CB8AC3E}">
        <p14:creationId xmlns:p14="http://schemas.microsoft.com/office/powerpoint/2010/main" val="304674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a:t>Nå starter vi! Velkommen til Holmen skole og velkommen som forelder. </a:t>
            </a:r>
          </a:p>
          <a:p>
            <a:endParaRPr lang="nb-NO"/>
          </a:p>
          <a:p>
            <a:endParaRPr lang="nb-NO"/>
          </a:p>
          <a:p>
            <a:r>
              <a:rPr lang="nb-NO"/>
              <a:t>Presentasjon. </a:t>
            </a:r>
          </a:p>
          <a:p>
            <a:endParaRPr lang="nb-NO"/>
          </a:p>
          <a:p>
            <a:r>
              <a:rPr lang="nb-NO"/>
              <a:t>Rekk opp hånda de som skal sende sitt første barn til skolen. </a:t>
            </a:r>
          </a:p>
        </p:txBody>
      </p:sp>
    </p:spTree>
    <p:extLst>
      <p:ext uri="{BB962C8B-B14F-4D97-AF65-F5344CB8AC3E}">
        <p14:creationId xmlns:p14="http://schemas.microsoft.com/office/powerpoint/2010/main" val="169421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996002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 name="Shape 2116"/>
          <p:cNvSpPr>
            <a:spLocks noGrp="1" noRot="1" noChangeAspect="1"/>
          </p:cNvSpPr>
          <p:nvPr>
            <p:ph type="sldImg"/>
          </p:nvPr>
        </p:nvSpPr>
        <p:spPr>
          <a:xfrm>
            <a:off x="92075" y="744538"/>
            <a:ext cx="6613525" cy="3722687"/>
          </a:xfrm>
          <a:prstGeom prst="rect">
            <a:avLst/>
          </a:prstGeom>
        </p:spPr>
        <p:txBody>
          <a:bodyPr/>
          <a:lstStyle/>
          <a:p>
            <a:endParaRPr/>
          </a:p>
        </p:txBody>
      </p:sp>
      <p:sp>
        <p:nvSpPr>
          <p:cNvPr id="2117" name="Shape 2117"/>
          <p:cNvSpPr>
            <a:spLocks noGrp="1"/>
          </p:cNvSpPr>
          <p:nvPr>
            <p:ph type="body" sz="quarter" idx="1"/>
          </p:nvPr>
        </p:nvSpPr>
        <p:spPr>
          <a:prstGeom prst="rect">
            <a:avLst/>
          </a:prstGeom>
        </p:spPr>
        <p:txBody>
          <a:bodyPr/>
          <a:lstStyle/>
          <a:p>
            <a:r>
              <a:rPr lang="nb-NO"/>
              <a:t>NY </a:t>
            </a:r>
            <a:r>
              <a:rPr lang="nb-NO" err="1"/>
              <a:t>menti</a:t>
            </a:r>
            <a:r>
              <a:rPr lang="nb-NO"/>
              <a:t> </a:t>
            </a:r>
          </a:p>
          <a:p>
            <a:r>
              <a:rPr lang="nb-NO"/>
              <a:t>Målet for møtet i dag er å gi dere nyttig informasjon.</a:t>
            </a:r>
            <a:r>
              <a:rPr lang="nb-NO" baseline="0"/>
              <a:t> Videre håper vi dere opplever at vi er interessert i å ta imot barna deres og at vi er godt rustet for å gi dem både et faglig og et sosialt godt tilbud. Ikke minst håper vi at dere etter presentasjonen har en glede og positive forventninger til skolestart i august. </a:t>
            </a:r>
            <a:r>
              <a:t> </a:t>
            </a:r>
          </a:p>
        </p:txBody>
      </p:sp>
    </p:spTree>
    <p:extLst>
      <p:ext uri="{BB962C8B-B14F-4D97-AF65-F5344CB8AC3E}">
        <p14:creationId xmlns:p14="http://schemas.microsoft.com/office/powerpoint/2010/main" val="1432384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endParaRPr lang="en-US" dirty="0">
              <a:cs typeface="Calibri"/>
            </a:endParaRPr>
          </a:p>
        </p:txBody>
      </p:sp>
      <p:sp>
        <p:nvSpPr>
          <p:cNvPr id="4" name="Plassholder for lysbildenummer 3"/>
          <p:cNvSpPr>
            <a:spLocks noGrp="1"/>
          </p:cNvSpPr>
          <p:nvPr>
            <p:ph type="sldNum" sz="quarter" idx="5"/>
          </p:nvPr>
        </p:nvSpPr>
        <p:spPr/>
        <p:txBody>
          <a:bodyPr/>
          <a:lstStyle/>
          <a:p>
            <a:fld id="{04B0DCFE-72C8-4B66-9F08-9CDE2C0617C7}" type="slidenum">
              <a:t>30</a:t>
            </a:fld>
            <a:endParaRPr lang="nb-NO"/>
          </a:p>
        </p:txBody>
      </p:sp>
    </p:spTree>
    <p:extLst>
      <p:ext uri="{BB962C8B-B14F-4D97-AF65-F5344CB8AC3E}">
        <p14:creationId xmlns:p14="http://schemas.microsoft.com/office/powerpoint/2010/main" val="230508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en-US" dirty="0">
                <a:cs typeface="Calibri"/>
              </a:rPr>
              <a:t>Her ser vi </a:t>
            </a:r>
            <a:r>
              <a:rPr lang="en-US" err="1">
                <a:cs typeface="Calibri"/>
              </a:rPr>
              <a:t>en</a:t>
            </a:r>
            <a:r>
              <a:rPr lang="en-US" dirty="0">
                <a:cs typeface="Calibri"/>
              </a:rPr>
              <a:t> </a:t>
            </a:r>
            <a:r>
              <a:rPr lang="en-US" err="1">
                <a:cs typeface="Calibri"/>
              </a:rPr>
              <a:t>typisk</a:t>
            </a:r>
            <a:r>
              <a:rPr lang="en-US" dirty="0">
                <a:cs typeface="Calibri"/>
              </a:rPr>
              <a:t> </a:t>
            </a:r>
            <a:r>
              <a:rPr lang="en-US" err="1">
                <a:cs typeface="Calibri"/>
              </a:rPr>
              <a:t>dag</a:t>
            </a:r>
            <a:r>
              <a:rPr lang="en-US" dirty="0">
                <a:cs typeface="Calibri"/>
              </a:rPr>
              <a:t> </a:t>
            </a:r>
            <a:r>
              <a:rPr lang="en-US" err="1">
                <a:cs typeface="Calibri"/>
              </a:rPr>
              <a:t>på</a:t>
            </a:r>
            <a:r>
              <a:rPr lang="en-US" dirty="0">
                <a:cs typeface="Calibri"/>
              </a:rPr>
              <a:t> AKS </a:t>
            </a:r>
            <a:r>
              <a:rPr lang="en-US" err="1">
                <a:cs typeface="Calibri"/>
              </a:rPr>
              <a:t>som</a:t>
            </a:r>
            <a:r>
              <a:rPr lang="en-US" dirty="0">
                <a:cs typeface="Calibri"/>
              </a:rPr>
              <a:t> starer med at AKS-ansatte tar over </a:t>
            </a:r>
            <a:r>
              <a:rPr lang="en-US" err="1">
                <a:cs typeface="Calibri"/>
              </a:rPr>
              <a:t>klassen</a:t>
            </a:r>
            <a:r>
              <a:rPr lang="en-US" dirty="0">
                <a:cs typeface="Calibri"/>
              </a:rPr>
              <a:t> I </a:t>
            </a:r>
            <a:r>
              <a:rPr lang="en-US" err="1">
                <a:cs typeface="Calibri"/>
              </a:rPr>
              <a:t>klasserommet</a:t>
            </a:r>
            <a:r>
              <a:rPr lang="en-US" dirty="0">
                <a:cs typeface="Calibri"/>
              </a:rPr>
              <a:t> </a:t>
            </a:r>
            <a:r>
              <a:rPr lang="en-US" err="1">
                <a:cs typeface="Calibri"/>
              </a:rPr>
              <a:t>og</a:t>
            </a:r>
            <a:r>
              <a:rPr lang="en-US" dirty="0">
                <a:cs typeface="Calibri"/>
              </a:rPr>
              <a:t> </a:t>
            </a:r>
            <a:r>
              <a:rPr lang="en-US" err="1">
                <a:cs typeface="Calibri"/>
              </a:rPr>
              <a:t>går</a:t>
            </a:r>
            <a:r>
              <a:rPr lang="en-US" dirty="0">
                <a:cs typeface="Calibri"/>
              </a:rPr>
              <a:t> </a:t>
            </a:r>
            <a:r>
              <a:rPr lang="en-US" err="1">
                <a:cs typeface="Calibri"/>
              </a:rPr>
              <a:t>igjennom</a:t>
            </a:r>
            <a:r>
              <a:rPr lang="en-US" dirty="0">
                <a:cs typeface="Calibri"/>
              </a:rPr>
              <a:t> </a:t>
            </a:r>
            <a:r>
              <a:rPr lang="en-US" err="1">
                <a:cs typeface="Calibri"/>
              </a:rPr>
              <a:t>hva</a:t>
            </a:r>
            <a:r>
              <a:rPr lang="en-US" dirty="0">
                <a:cs typeface="Calibri"/>
              </a:rPr>
              <a:t> </a:t>
            </a:r>
            <a:r>
              <a:rPr lang="en-US" err="1">
                <a:cs typeface="Calibri"/>
              </a:rPr>
              <a:t>som</a:t>
            </a:r>
            <a:r>
              <a:rPr lang="en-US" dirty="0">
                <a:cs typeface="Calibri"/>
              </a:rPr>
              <a:t> </a:t>
            </a:r>
            <a:r>
              <a:rPr lang="en-US" err="1">
                <a:cs typeface="Calibri"/>
              </a:rPr>
              <a:t>skal</a:t>
            </a:r>
            <a:r>
              <a:rPr lang="en-US" dirty="0">
                <a:cs typeface="Calibri"/>
              </a:rPr>
              <a:t> </a:t>
            </a:r>
            <a:r>
              <a:rPr lang="en-US" err="1">
                <a:cs typeface="Calibri"/>
              </a:rPr>
              <a:t>skje</a:t>
            </a:r>
            <a:r>
              <a:rPr lang="en-US">
                <a:cs typeface="Calibri"/>
              </a:rPr>
              <a:t> </a:t>
            </a:r>
            <a:r>
              <a:rPr lang="en-US" err="1">
                <a:cs typeface="Calibri"/>
              </a:rPr>
              <a:t>på</a:t>
            </a:r>
            <a:r>
              <a:rPr lang="en-US">
                <a:cs typeface="Calibri"/>
              </a:rPr>
              <a:t> AKS </a:t>
            </a:r>
            <a:r>
              <a:rPr lang="en-US" err="1">
                <a:cs typeface="Calibri"/>
              </a:rPr>
              <a:t>idag</a:t>
            </a:r>
            <a:r>
              <a:rPr lang="en-US">
                <a:cs typeface="Calibri"/>
              </a:rPr>
              <a:t>.</a:t>
            </a:r>
          </a:p>
          <a:p>
            <a:r>
              <a:rPr lang="en-US" dirty="0" err="1">
                <a:cs typeface="Calibri"/>
              </a:rPr>
              <a:t>Deretter</a:t>
            </a:r>
            <a:r>
              <a:rPr lang="en-US" dirty="0">
                <a:cs typeface="Calibri"/>
              </a:rPr>
              <a:t> </a:t>
            </a:r>
            <a:r>
              <a:rPr lang="en-US" dirty="0" err="1">
                <a:cs typeface="Calibri"/>
              </a:rPr>
              <a:t>utetid</a:t>
            </a:r>
            <a:r>
              <a:rPr lang="en-US" dirty="0">
                <a:cs typeface="Calibri"/>
              </a:rPr>
              <a:t>, </a:t>
            </a:r>
            <a:r>
              <a:rPr lang="en-US" dirty="0" err="1">
                <a:cs typeface="Calibri"/>
              </a:rPr>
              <a:t>spising</a:t>
            </a:r>
            <a:r>
              <a:rPr lang="en-US" dirty="0">
                <a:cs typeface="Calibri"/>
              </a:rPr>
              <a:t>, </a:t>
            </a:r>
            <a:r>
              <a:rPr lang="en-US" dirty="0" err="1">
                <a:cs typeface="Calibri"/>
              </a:rPr>
              <a:t>og</a:t>
            </a:r>
            <a:r>
              <a:rPr lang="en-US" dirty="0">
                <a:cs typeface="Calibri"/>
              </a:rPr>
              <a:t> </a:t>
            </a:r>
            <a:r>
              <a:rPr lang="en-US" dirty="0" err="1">
                <a:cs typeface="Calibri"/>
              </a:rPr>
              <a:t>så</a:t>
            </a:r>
            <a:r>
              <a:rPr lang="en-US" dirty="0">
                <a:cs typeface="Calibri"/>
              </a:rPr>
              <a:t> </a:t>
            </a:r>
            <a:r>
              <a:rPr lang="en-US" dirty="0" err="1">
                <a:cs typeface="Calibri"/>
              </a:rPr>
              <a:t>kurs</a:t>
            </a:r>
            <a:r>
              <a:rPr lang="en-US" dirty="0">
                <a:cs typeface="Calibri"/>
              </a:rPr>
              <a:t> </a:t>
            </a:r>
            <a:r>
              <a:rPr lang="en-US" dirty="0" err="1">
                <a:cs typeface="Calibri"/>
              </a:rPr>
              <a:t>og</a:t>
            </a:r>
            <a:r>
              <a:rPr lang="en-US" dirty="0">
                <a:cs typeface="Calibri"/>
              </a:rPr>
              <a:t> </a:t>
            </a:r>
            <a:r>
              <a:rPr lang="en-US" dirty="0" err="1">
                <a:cs typeface="Calibri"/>
              </a:rPr>
              <a:t>aktiviteter</a:t>
            </a:r>
            <a:r>
              <a:rPr lang="en-US" dirty="0">
                <a:cs typeface="Calibri"/>
              </a:rPr>
              <a:t>.</a:t>
            </a:r>
          </a:p>
        </p:txBody>
      </p:sp>
      <p:sp>
        <p:nvSpPr>
          <p:cNvPr id="4" name="Plassholder for lysbildenummer 3"/>
          <p:cNvSpPr>
            <a:spLocks noGrp="1"/>
          </p:cNvSpPr>
          <p:nvPr>
            <p:ph type="sldNum" sz="quarter" idx="5"/>
          </p:nvPr>
        </p:nvSpPr>
        <p:spPr/>
        <p:txBody>
          <a:bodyPr/>
          <a:lstStyle/>
          <a:p>
            <a:fld id="{04B0DCFE-72C8-4B66-9F08-9CDE2C0617C7}" type="slidenum">
              <a:t>31</a:t>
            </a:fld>
            <a:endParaRPr lang="nb-NO"/>
          </a:p>
        </p:txBody>
      </p:sp>
    </p:spTree>
    <p:extLst>
      <p:ext uri="{BB962C8B-B14F-4D97-AF65-F5344CB8AC3E}">
        <p14:creationId xmlns:p14="http://schemas.microsoft.com/office/powerpoint/2010/main" val="3940151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en-US" dirty="0">
                <a:cs typeface="Calibri"/>
              </a:rPr>
              <a:t>Vi </a:t>
            </a:r>
            <a:r>
              <a:rPr lang="en-US" dirty="0" err="1">
                <a:cs typeface="Calibri"/>
              </a:rPr>
              <a:t>har</a:t>
            </a:r>
            <a:r>
              <a:rPr lang="en-US" dirty="0">
                <a:cs typeface="Calibri"/>
              </a:rPr>
              <a:t> mange </a:t>
            </a:r>
            <a:r>
              <a:rPr lang="en-US" dirty="0" err="1">
                <a:cs typeface="Calibri"/>
              </a:rPr>
              <a:t>forskjellige</a:t>
            </a:r>
            <a:r>
              <a:rPr lang="en-US" dirty="0">
                <a:cs typeface="Calibri"/>
              </a:rPr>
              <a:t> </a:t>
            </a:r>
            <a:r>
              <a:rPr lang="en-US" dirty="0" err="1">
                <a:cs typeface="Calibri"/>
              </a:rPr>
              <a:t>kurs</a:t>
            </a:r>
            <a:r>
              <a:rPr lang="en-US" dirty="0">
                <a:cs typeface="Calibri"/>
              </a:rPr>
              <a:t> </a:t>
            </a:r>
            <a:r>
              <a:rPr lang="en-US" dirty="0" err="1">
                <a:cs typeface="Calibri"/>
              </a:rPr>
              <a:t>på</a:t>
            </a:r>
            <a:r>
              <a:rPr lang="en-US" dirty="0">
                <a:cs typeface="Calibri"/>
              </a:rPr>
              <a:t> AKS. Her </a:t>
            </a:r>
            <a:r>
              <a:rPr lang="en-US" dirty="0" err="1">
                <a:cs typeface="Calibri"/>
              </a:rPr>
              <a:t>kan</a:t>
            </a:r>
            <a:r>
              <a:rPr lang="en-US" dirty="0">
                <a:cs typeface="Calibri"/>
              </a:rPr>
              <a:t> vi se </a:t>
            </a:r>
            <a:r>
              <a:rPr lang="en-US" dirty="0" err="1">
                <a:cs typeface="Calibri"/>
              </a:rPr>
              <a:t>noen</a:t>
            </a:r>
            <a:r>
              <a:rPr lang="en-US" dirty="0">
                <a:cs typeface="Calibri"/>
              </a:rPr>
              <a:t> </a:t>
            </a:r>
            <a:r>
              <a:rPr lang="en-US" dirty="0" err="1">
                <a:cs typeface="Calibri"/>
              </a:rPr>
              <a:t>eksempler</a:t>
            </a:r>
            <a:r>
              <a:rPr lang="en-US" dirty="0">
                <a:cs typeface="Calibri"/>
              </a:rPr>
              <a:t>. </a:t>
            </a:r>
            <a:r>
              <a:rPr lang="en-US" dirty="0" err="1">
                <a:cs typeface="Calibri"/>
              </a:rPr>
              <a:t>Kursene</a:t>
            </a:r>
            <a:r>
              <a:rPr lang="en-US" dirty="0">
                <a:cs typeface="Calibri"/>
              </a:rPr>
              <a:t> </a:t>
            </a:r>
            <a:r>
              <a:rPr lang="en-US" dirty="0" err="1">
                <a:cs typeface="Calibri"/>
              </a:rPr>
              <a:t>skiftes</a:t>
            </a:r>
            <a:r>
              <a:rPr lang="en-US" dirty="0">
                <a:cs typeface="Calibri"/>
              </a:rPr>
              <a:t> </a:t>
            </a:r>
            <a:r>
              <a:rPr lang="en-US" dirty="0" err="1">
                <a:cs typeface="Calibri"/>
              </a:rPr>
              <a:t>ut</a:t>
            </a:r>
            <a:r>
              <a:rPr lang="en-US" dirty="0">
                <a:cs typeface="Calibri"/>
              </a:rPr>
              <a:t> </a:t>
            </a:r>
            <a:r>
              <a:rPr lang="en-US" dirty="0" err="1">
                <a:cs typeface="Calibri"/>
              </a:rPr>
              <a:t>fra</a:t>
            </a:r>
            <a:r>
              <a:rPr lang="en-US" dirty="0">
                <a:cs typeface="Calibri"/>
              </a:rPr>
              <a:t> semester </a:t>
            </a:r>
            <a:r>
              <a:rPr lang="en-US" dirty="0" err="1">
                <a:cs typeface="Calibri"/>
              </a:rPr>
              <a:t>til</a:t>
            </a:r>
            <a:r>
              <a:rPr lang="en-US" dirty="0">
                <a:cs typeface="Calibri"/>
              </a:rPr>
              <a:t> semester </a:t>
            </a:r>
            <a:r>
              <a:rPr lang="en-US" dirty="0" err="1">
                <a:cs typeface="Calibri"/>
              </a:rPr>
              <a:t>og</a:t>
            </a:r>
            <a:r>
              <a:rPr lang="en-US" dirty="0">
                <a:cs typeface="Calibri"/>
              </a:rPr>
              <a:t> alle AKS-</a:t>
            </a:r>
            <a:r>
              <a:rPr lang="en-US" dirty="0" err="1">
                <a:cs typeface="Calibri"/>
              </a:rPr>
              <a:t>ansatte</a:t>
            </a:r>
            <a:r>
              <a:rPr lang="en-US" dirty="0">
                <a:cs typeface="Calibri"/>
              </a:rPr>
              <a:t> er med </a:t>
            </a:r>
            <a:r>
              <a:rPr lang="en-US" dirty="0" err="1">
                <a:cs typeface="Calibri"/>
              </a:rPr>
              <a:t>på</a:t>
            </a:r>
            <a:r>
              <a:rPr lang="en-US" dirty="0">
                <a:cs typeface="Calibri"/>
              </a:rPr>
              <a:t> å </a:t>
            </a:r>
            <a:r>
              <a:rPr lang="en-US" dirty="0" err="1">
                <a:cs typeface="Calibri"/>
              </a:rPr>
              <a:t>bestemme</a:t>
            </a:r>
            <a:r>
              <a:rPr lang="en-US" dirty="0">
                <a:cs typeface="Calibri"/>
              </a:rPr>
              <a:t> </a:t>
            </a:r>
            <a:r>
              <a:rPr lang="en-US" dirty="0" err="1">
                <a:cs typeface="Calibri"/>
              </a:rPr>
              <a:t>og</a:t>
            </a:r>
            <a:r>
              <a:rPr lang="en-US" dirty="0">
                <a:cs typeface="Calibri"/>
              </a:rPr>
              <a:t> </a:t>
            </a:r>
            <a:r>
              <a:rPr lang="en-US" dirty="0" err="1">
                <a:cs typeface="Calibri"/>
              </a:rPr>
              <a:t>lage</a:t>
            </a:r>
            <a:r>
              <a:rPr lang="en-US" dirty="0">
                <a:cs typeface="Calibri"/>
              </a:rPr>
              <a:t> </a:t>
            </a:r>
            <a:r>
              <a:rPr lang="en-US" dirty="0" err="1">
                <a:cs typeface="Calibri"/>
              </a:rPr>
              <a:t>kurs</a:t>
            </a:r>
            <a:r>
              <a:rPr lang="en-US" dirty="0">
                <a:cs typeface="Calibri"/>
              </a:rPr>
              <a:t>, </a:t>
            </a:r>
            <a:r>
              <a:rPr lang="en-US" dirty="0" err="1">
                <a:cs typeface="Calibri"/>
              </a:rPr>
              <a:t>helt</a:t>
            </a:r>
            <a:r>
              <a:rPr lang="en-US" dirty="0">
                <a:cs typeface="Calibri"/>
              </a:rPr>
              <a:t> </a:t>
            </a:r>
            <a:r>
              <a:rPr lang="en-US" dirty="0" err="1">
                <a:cs typeface="Calibri"/>
              </a:rPr>
              <a:t>etter</a:t>
            </a:r>
            <a:r>
              <a:rPr lang="en-US" dirty="0">
                <a:cs typeface="Calibri"/>
              </a:rPr>
              <a:t> </a:t>
            </a:r>
            <a:r>
              <a:rPr lang="en-US" dirty="0" err="1">
                <a:cs typeface="Calibri"/>
              </a:rPr>
              <a:t>hva</a:t>
            </a:r>
            <a:r>
              <a:rPr lang="en-US" dirty="0">
                <a:cs typeface="Calibri"/>
              </a:rPr>
              <a:t> de AKS-</a:t>
            </a:r>
            <a:r>
              <a:rPr lang="en-US" dirty="0" err="1">
                <a:cs typeface="Calibri"/>
              </a:rPr>
              <a:t>ansatte</a:t>
            </a:r>
            <a:r>
              <a:rPr lang="en-US" dirty="0">
                <a:cs typeface="Calibri"/>
              </a:rPr>
              <a:t> </a:t>
            </a:r>
            <a:r>
              <a:rPr lang="en-US" dirty="0" err="1">
                <a:cs typeface="Calibri"/>
              </a:rPr>
              <a:t>har</a:t>
            </a:r>
            <a:r>
              <a:rPr lang="en-US" dirty="0">
                <a:cs typeface="Calibri"/>
              </a:rPr>
              <a:t> </a:t>
            </a:r>
            <a:r>
              <a:rPr lang="en-US" dirty="0" err="1">
                <a:cs typeface="Calibri"/>
              </a:rPr>
              <a:t>erfaring</a:t>
            </a:r>
            <a:r>
              <a:rPr lang="en-US" dirty="0">
                <a:cs typeface="Calibri"/>
              </a:rPr>
              <a:t>, </a:t>
            </a:r>
            <a:r>
              <a:rPr lang="en-US" dirty="0" err="1">
                <a:cs typeface="Calibri"/>
              </a:rPr>
              <a:t>lyst</a:t>
            </a:r>
            <a:r>
              <a:rPr lang="en-US" dirty="0">
                <a:cs typeface="Calibri"/>
              </a:rPr>
              <a:t> </a:t>
            </a:r>
            <a:r>
              <a:rPr lang="en-US" dirty="0" err="1">
                <a:cs typeface="Calibri"/>
              </a:rPr>
              <a:t>og</a:t>
            </a:r>
            <a:r>
              <a:rPr lang="en-US" dirty="0">
                <a:cs typeface="Calibri"/>
              </a:rPr>
              <a:t> </a:t>
            </a:r>
            <a:r>
              <a:rPr lang="en-US" dirty="0" err="1">
                <a:cs typeface="Calibri"/>
              </a:rPr>
              <a:t>egenskaper</a:t>
            </a:r>
            <a:r>
              <a:rPr lang="en-US" dirty="0">
                <a:cs typeface="Calibri"/>
              </a:rPr>
              <a:t> </a:t>
            </a:r>
            <a:r>
              <a:rPr lang="en-US" dirty="0" err="1">
                <a:cs typeface="Calibri"/>
              </a:rPr>
              <a:t>til</a:t>
            </a:r>
            <a:r>
              <a:rPr lang="en-US" dirty="0">
                <a:cs typeface="Calibri"/>
              </a:rPr>
              <a:t>.</a:t>
            </a:r>
          </a:p>
        </p:txBody>
      </p:sp>
      <p:sp>
        <p:nvSpPr>
          <p:cNvPr id="4" name="Plassholder for lysbildenummer 3"/>
          <p:cNvSpPr>
            <a:spLocks noGrp="1"/>
          </p:cNvSpPr>
          <p:nvPr>
            <p:ph type="sldNum" sz="quarter" idx="5"/>
          </p:nvPr>
        </p:nvSpPr>
        <p:spPr/>
        <p:txBody>
          <a:bodyPr/>
          <a:lstStyle/>
          <a:p>
            <a:fld id="{04B0DCFE-72C8-4B66-9F08-9CDE2C0617C7}" type="slidenum">
              <a:t>32</a:t>
            </a:fld>
            <a:endParaRPr lang="nb-NO"/>
          </a:p>
        </p:txBody>
      </p:sp>
    </p:spTree>
    <p:extLst>
      <p:ext uri="{BB962C8B-B14F-4D97-AF65-F5344CB8AC3E}">
        <p14:creationId xmlns:p14="http://schemas.microsoft.com/office/powerpoint/2010/main" val="239940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en-US" dirty="0" err="1">
                <a:cs typeface="Calibri"/>
              </a:rPr>
              <a:t>Slik</a:t>
            </a:r>
            <a:r>
              <a:rPr lang="en-US" dirty="0">
                <a:cs typeface="Calibri"/>
              </a:rPr>
              <a:t> </a:t>
            </a:r>
            <a:r>
              <a:rPr lang="en-US" dirty="0" err="1">
                <a:cs typeface="Calibri"/>
              </a:rPr>
              <a:t>søker</a:t>
            </a:r>
            <a:r>
              <a:rPr lang="en-US" dirty="0">
                <a:cs typeface="Calibri"/>
              </a:rPr>
              <a:t> man om </a:t>
            </a:r>
            <a:r>
              <a:rPr lang="en-US" dirty="0" err="1">
                <a:cs typeface="Calibri"/>
              </a:rPr>
              <a:t>plass</a:t>
            </a:r>
            <a:r>
              <a:rPr lang="en-US" dirty="0">
                <a:cs typeface="Calibri"/>
              </a:rPr>
              <a:t> </a:t>
            </a:r>
            <a:r>
              <a:rPr lang="en-US" dirty="0" err="1">
                <a:cs typeface="Calibri"/>
              </a:rPr>
              <a:t>på</a:t>
            </a:r>
            <a:r>
              <a:rPr lang="en-US" dirty="0">
                <a:cs typeface="Calibri"/>
              </a:rPr>
              <a:t> AKS. </a:t>
            </a:r>
            <a:r>
              <a:rPr lang="en-US" dirty="0" err="1">
                <a:cs typeface="Calibri"/>
              </a:rPr>
              <a:t>Gå</a:t>
            </a:r>
            <a:r>
              <a:rPr lang="en-US" dirty="0">
                <a:cs typeface="Calibri"/>
              </a:rPr>
              <a:t> inn </a:t>
            </a:r>
            <a:r>
              <a:rPr lang="en-US" dirty="0" err="1">
                <a:cs typeface="Calibri"/>
              </a:rPr>
              <a:t>på</a:t>
            </a:r>
            <a:r>
              <a:rPr lang="en-US" dirty="0">
                <a:cs typeface="Calibri"/>
              </a:rPr>
              <a:t> </a:t>
            </a:r>
            <a:r>
              <a:rPr lang="en-US" dirty="0" err="1">
                <a:cs typeface="Calibri"/>
              </a:rPr>
              <a:t>nettstedet</a:t>
            </a:r>
            <a:r>
              <a:rPr lang="en-US" dirty="0">
                <a:cs typeface="Calibri"/>
              </a:rPr>
              <a:t> </a:t>
            </a:r>
            <a:r>
              <a:rPr lang="en-US" dirty="0" err="1">
                <a:cs typeface="Calibri"/>
              </a:rPr>
              <a:t>og</a:t>
            </a:r>
            <a:r>
              <a:rPr lang="en-US" dirty="0">
                <a:cs typeface="Calibri"/>
              </a:rPr>
              <a:t> </a:t>
            </a:r>
            <a:r>
              <a:rPr lang="en-US" dirty="0" err="1">
                <a:cs typeface="Calibri"/>
              </a:rPr>
              <a:t>trykk</a:t>
            </a:r>
            <a:r>
              <a:rPr lang="en-US" dirty="0">
                <a:cs typeface="Calibri"/>
              </a:rPr>
              <a:t> </a:t>
            </a:r>
            <a:r>
              <a:rPr lang="en-US" dirty="0" err="1">
                <a:cs typeface="Calibri"/>
              </a:rPr>
              <a:t>på</a:t>
            </a:r>
            <a:r>
              <a:rPr lang="en-US" dirty="0">
                <a:cs typeface="Calibri"/>
              </a:rPr>
              <a:t> -&gt; </a:t>
            </a:r>
            <a:r>
              <a:rPr lang="en-US" dirty="0" err="1">
                <a:cs typeface="Calibri"/>
              </a:rPr>
              <a:t>Søk</a:t>
            </a:r>
            <a:r>
              <a:rPr lang="en-US" dirty="0">
                <a:cs typeface="Calibri"/>
              </a:rPr>
              <a:t> om </a:t>
            </a:r>
            <a:r>
              <a:rPr lang="en-US" dirty="0" err="1">
                <a:cs typeface="Calibri"/>
              </a:rPr>
              <a:t>plass</a:t>
            </a:r>
            <a:r>
              <a:rPr lang="en-US" dirty="0">
                <a:cs typeface="Calibri"/>
              </a:rPr>
              <a:t> for </a:t>
            </a:r>
            <a:r>
              <a:rPr lang="en-US" dirty="0" err="1">
                <a:cs typeface="Calibri"/>
              </a:rPr>
              <a:t>ditt</a:t>
            </a:r>
            <a:r>
              <a:rPr lang="en-US" dirty="0">
                <a:cs typeface="Calibri"/>
              </a:rPr>
              <a:t> barn -&gt; </a:t>
            </a:r>
            <a:r>
              <a:rPr lang="en-US" dirty="0" err="1">
                <a:cs typeface="Calibri"/>
              </a:rPr>
              <a:t>Søk</a:t>
            </a:r>
            <a:r>
              <a:rPr lang="en-US" dirty="0">
                <a:cs typeface="Calibri"/>
              </a:rPr>
              <a:t> om </a:t>
            </a:r>
            <a:r>
              <a:rPr lang="en-US" dirty="0" err="1">
                <a:cs typeface="Calibri"/>
              </a:rPr>
              <a:t>plass</a:t>
            </a:r>
            <a:r>
              <a:rPr lang="en-US" dirty="0">
                <a:cs typeface="Calibri"/>
              </a:rPr>
              <a:t>.</a:t>
            </a:r>
          </a:p>
          <a:p>
            <a:endParaRPr lang="en-US" dirty="0">
              <a:cs typeface="Calibri"/>
            </a:endParaRPr>
          </a:p>
          <a:p>
            <a:r>
              <a:rPr lang="en-US" dirty="0">
                <a:cs typeface="Calibri"/>
              </a:rPr>
              <a:t>Etter du </a:t>
            </a:r>
            <a:r>
              <a:rPr lang="en-US" dirty="0" err="1">
                <a:cs typeface="Calibri"/>
              </a:rPr>
              <a:t>har</a:t>
            </a:r>
            <a:r>
              <a:rPr lang="en-US" dirty="0">
                <a:cs typeface="Calibri"/>
              </a:rPr>
              <a:t> </a:t>
            </a:r>
            <a:r>
              <a:rPr lang="en-US" dirty="0" err="1">
                <a:cs typeface="Calibri"/>
              </a:rPr>
              <a:t>søkt</a:t>
            </a:r>
            <a:r>
              <a:rPr lang="en-US" dirty="0">
                <a:cs typeface="Calibri"/>
              </a:rPr>
              <a:t> </a:t>
            </a:r>
            <a:r>
              <a:rPr lang="en-US" dirty="0" err="1">
                <a:cs typeface="Calibri"/>
              </a:rPr>
              <a:t>vil</a:t>
            </a:r>
            <a:r>
              <a:rPr lang="en-US" dirty="0">
                <a:cs typeface="Calibri"/>
              </a:rPr>
              <a:t> du </a:t>
            </a:r>
            <a:r>
              <a:rPr lang="en-US" dirty="0" err="1">
                <a:cs typeface="Calibri"/>
              </a:rPr>
              <a:t>etter</a:t>
            </a:r>
            <a:r>
              <a:rPr lang="en-US" dirty="0">
                <a:cs typeface="Calibri"/>
              </a:rPr>
              <a:t> </a:t>
            </a:r>
            <a:r>
              <a:rPr lang="en-US" dirty="0" err="1">
                <a:cs typeface="Calibri"/>
              </a:rPr>
              <a:t>hvert</a:t>
            </a:r>
            <a:r>
              <a:rPr lang="en-US" dirty="0">
                <a:cs typeface="Calibri"/>
              </a:rPr>
              <a:t> </a:t>
            </a:r>
            <a:r>
              <a:rPr lang="en-US" dirty="0" err="1">
                <a:cs typeface="Calibri"/>
              </a:rPr>
              <a:t>få</a:t>
            </a:r>
            <a:r>
              <a:rPr lang="en-US" dirty="0">
                <a:cs typeface="Calibri"/>
              </a:rPr>
              <a:t> et </a:t>
            </a:r>
            <a:r>
              <a:rPr lang="en-US" dirty="0" err="1">
                <a:cs typeface="Calibri"/>
              </a:rPr>
              <a:t>digitalt</a:t>
            </a:r>
            <a:r>
              <a:rPr lang="en-US" dirty="0">
                <a:cs typeface="Calibri"/>
              </a:rPr>
              <a:t> </a:t>
            </a:r>
            <a:r>
              <a:rPr lang="en-US" dirty="0" err="1">
                <a:cs typeface="Calibri"/>
              </a:rPr>
              <a:t>tilbud</a:t>
            </a:r>
            <a:r>
              <a:rPr lang="en-US" dirty="0">
                <a:cs typeface="Calibri"/>
              </a:rPr>
              <a:t> </a:t>
            </a:r>
            <a:r>
              <a:rPr lang="en-US" dirty="0" err="1">
                <a:cs typeface="Calibri"/>
              </a:rPr>
              <a:t>som</a:t>
            </a:r>
            <a:r>
              <a:rPr lang="en-US" dirty="0">
                <a:cs typeface="Calibri"/>
              </a:rPr>
              <a:t> </a:t>
            </a:r>
            <a:r>
              <a:rPr lang="en-US" dirty="0" err="1">
                <a:cs typeface="Calibri"/>
              </a:rPr>
              <a:t>dere</a:t>
            </a:r>
            <a:r>
              <a:rPr lang="en-US" dirty="0">
                <a:cs typeface="Calibri"/>
              </a:rPr>
              <a:t> </a:t>
            </a:r>
            <a:r>
              <a:rPr lang="en-US" dirty="0" err="1">
                <a:cs typeface="Calibri"/>
              </a:rPr>
              <a:t>må</a:t>
            </a:r>
            <a:r>
              <a:rPr lang="en-US" dirty="0">
                <a:cs typeface="Calibri"/>
              </a:rPr>
              <a:t> </a:t>
            </a:r>
            <a:r>
              <a:rPr lang="en-US" dirty="0" err="1">
                <a:cs typeface="Calibri"/>
              </a:rPr>
              <a:t>svare</a:t>
            </a:r>
            <a:r>
              <a:rPr lang="en-US" dirty="0">
                <a:cs typeface="Calibri"/>
              </a:rPr>
              <a:t> </a:t>
            </a:r>
            <a:r>
              <a:rPr lang="en-US" dirty="0" err="1">
                <a:cs typeface="Calibri"/>
              </a:rPr>
              <a:t>på</a:t>
            </a:r>
            <a:r>
              <a:rPr lang="en-US" dirty="0">
                <a:cs typeface="Calibri"/>
              </a:rPr>
              <a:t> </a:t>
            </a:r>
            <a:r>
              <a:rPr lang="en-US" dirty="0" err="1">
                <a:cs typeface="Calibri"/>
              </a:rPr>
              <a:t>ila</a:t>
            </a:r>
            <a:r>
              <a:rPr lang="en-US" dirty="0">
                <a:cs typeface="Calibri"/>
              </a:rPr>
              <a:t> 10 </a:t>
            </a:r>
            <a:r>
              <a:rPr lang="en-US" dirty="0" err="1">
                <a:cs typeface="Calibri"/>
              </a:rPr>
              <a:t>dager</a:t>
            </a:r>
            <a:r>
              <a:rPr lang="en-US" dirty="0">
                <a:cs typeface="Calibri"/>
              </a:rPr>
              <a:t>. </a:t>
            </a:r>
            <a:r>
              <a:rPr lang="en-US" dirty="0" err="1">
                <a:cs typeface="Calibri"/>
              </a:rPr>
              <a:t>Så</a:t>
            </a:r>
            <a:r>
              <a:rPr lang="en-US" dirty="0">
                <a:cs typeface="Calibri"/>
              </a:rPr>
              <a:t> </a:t>
            </a:r>
            <a:r>
              <a:rPr lang="en-US" dirty="0" err="1">
                <a:cs typeface="Calibri"/>
              </a:rPr>
              <a:t>har</a:t>
            </a:r>
            <a:r>
              <a:rPr lang="en-US" dirty="0">
                <a:cs typeface="Calibri"/>
              </a:rPr>
              <a:t> </a:t>
            </a:r>
            <a:r>
              <a:rPr lang="en-US" dirty="0" err="1">
                <a:cs typeface="Calibri"/>
              </a:rPr>
              <a:t>dere</a:t>
            </a:r>
            <a:r>
              <a:rPr lang="en-US" dirty="0">
                <a:cs typeface="Calibri"/>
              </a:rPr>
              <a:t> </a:t>
            </a:r>
            <a:r>
              <a:rPr lang="en-US" dirty="0" err="1">
                <a:cs typeface="Calibri"/>
              </a:rPr>
              <a:t>plass</a:t>
            </a:r>
            <a:r>
              <a:rPr lang="en-US" dirty="0">
                <a:cs typeface="Calibri"/>
              </a:rPr>
              <a:t>.</a:t>
            </a:r>
          </a:p>
          <a:p>
            <a:endParaRPr lang="en-US" dirty="0">
              <a:cs typeface="Calibri"/>
            </a:endParaRPr>
          </a:p>
          <a:p>
            <a:r>
              <a:rPr lang="en-US" dirty="0" err="1">
                <a:cs typeface="Calibri"/>
              </a:rPr>
              <a:t>Opptak</a:t>
            </a:r>
            <a:r>
              <a:rPr lang="en-US" dirty="0">
                <a:cs typeface="Calibri"/>
              </a:rPr>
              <a:t> er </a:t>
            </a:r>
            <a:r>
              <a:rPr lang="en-US" dirty="0" err="1">
                <a:cs typeface="Calibri"/>
              </a:rPr>
              <a:t>løpende</a:t>
            </a:r>
            <a:r>
              <a:rPr lang="en-US" dirty="0">
                <a:cs typeface="Calibri"/>
              </a:rPr>
              <a:t>.</a:t>
            </a:r>
          </a:p>
        </p:txBody>
      </p:sp>
      <p:sp>
        <p:nvSpPr>
          <p:cNvPr id="4" name="Plassholder for lysbildenummer 3"/>
          <p:cNvSpPr>
            <a:spLocks noGrp="1"/>
          </p:cNvSpPr>
          <p:nvPr>
            <p:ph type="sldNum" sz="quarter" idx="5"/>
          </p:nvPr>
        </p:nvSpPr>
        <p:spPr/>
        <p:txBody>
          <a:bodyPr/>
          <a:lstStyle/>
          <a:p>
            <a:fld id="{04B0DCFE-72C8-4B66-9F08-9CDE2C0617C7}" type="slidenum">
              <a:t>33</a:t>
            </a:fld>
            <a:endParaRPr lang="nb-NO"/>
          </a:p>
        </p:txBody>
      </p:sp>
    </p:spTree>
    <p:extLst>
      <p:ext uri="{BB962C8B-B14F-4D97-AF65-F5344CB8AC3E}">
        <p14:creationId xmlns:p14="http://schemas.microsoft.com/office/powerpoint/2010/main" val="3459336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nb-NO" dirty="0"/>
              <a:t>Forklar Vigilo for foreldrene + vær obs med å fortelle om problemene appen har hatt for foreldre og at Vigilo hovedkontor er klar over dette!</a:t>
            </a:r>
          </a:p>
        </p:txBody>
      </p:sp>
      <p:sp>
        <p:nvSpPr>
          <p:cNvPr id="4" name="Plassholder for lysbildenummer 3"/>
          <p:cNvSpPr>
            <a:spLocks noGrp="1"/>
          </p:cNvSpPr>
          <p:nvPr>
            <p:ph type="sldNum" sz="quarter" idx="5"/>
          </p:nvPr>
        </p:nvSpPr>
        <p:spPr/>
        <p:txBody>
          <a:bodyPr/>
          <a:lstStyle/>
          <a:p>
            <a:fld id="{04B0DCFE-72C8-4B66-9F08-9CDE2C0617C7}" type="slidenum">
              <a:rPr lang="nb-NO" smtClean="0"/>
              <a:t>34</a:t>
            </a:fld>
            <a:endParaRPr lang="nb-NO"/>
          </a:p>
        </p:txBody>
      </p:sp>
    </p:spTree>
    <p:extLst>
      <p:ext uri="{BB962C8B-B14F-4D97-AF65-F5344CB8AC3E}">
        <p14:creationId xmlns:p14="http://schemas.microsoft.com/office/powerpoint/2010/main" val="2746693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nb-NO" dirty="0"/>
              <a:t>Fortelle om </a:t>
            </a:r>
            <a:r>
              <a:rPr lang="nb-NO" dirty="0" err="1"/>
              <a:t>sommerAKS</a:t>
            </a:r>
            <a:r>
              <a:rPr lang="nb-NO" dirty="0"/>
              <a:t>, velkomst i galaksen og alt som skjer i august! Fortell hvem som leder, hvor mange voksne de vil møte på (evt hvem), og husk å si at all informasjon om det også står på infoskrivet.</a:t>
            </a:r>
          </a:p>
        </p:txBody>
      </p:sp>
      <p:sp>
        <p:nvSpPr>
          <p:cNvPr id="4" name="Plassholder for lysbildenummer 3"/>
          <p:cNvSpPr>
            <a:spLocks noGrp="1"/>
          </p:cNvSpPr>
          <p:nvPr>
            <p:ph type="sldNum" sz="quarter" idx="5"/>
          </p:nvPr>
        </p:nvSpPr>
        <p:spPr/>
        <p:txBody>
          <a:bodyPr/>
          <a:lstStyle/>
          <a:p>
            <a:fld id="{04B0DCFE-72C8-4B66-9F08-9CDE2C0617C7}" type="slidenum">
              <a:rPr lang="nb-NO" smtClean="0"/>
              <a:t>36</a:t>
            </a:fld>
            <a:endParaRPr lang="nb-NO"/>
          </a:p>
        </p:txBody>
      </p:sp>
    </p:spTree>
    <p:extLst>
      <p:ext uri="{BB962C8B-B14F-4D97-AF65-F5344CB8AC3E}">
        <p14:creationId xmlns:p14="http://schemas.microsoft.com/office/powerpoint/2010/main" val="356166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9895-75DC-3EC5-1D00-9CB8D1DCC8F7}"/>
            </a:ext>
          </a:extLst>
        </p:cNvPr>
        <p:cNvGrpSpPr/>
        <p:nvPr/>
      </p:nvGrpSpPr>
      <p:grpSpPr>
        <a:xfrm>
          <a:off x="0" y="0"/>
          <a:ext cx="0" cy="0"/>
          <a:chOff x="0" y="0"/>
          <a:chExt cx="0" cy="0"/>
        </a:xfrm>
      </p:grpSpPr>
      <p:sp>
        <p:nvSpPr>
          <p:cNvPr id="2101" name="Shape 2101">
            <a:extLst>
              <a:ext uri="{FF2B5EF4-FFF2-40B4-BE49-F238E27FC236}">
                <a16:creationId xmlns:a16="http://schemas.microsoft.com/office/drawing/2014/main" id="{151AF8D1-D0DF-0F66-3F8E-11D6B108E8A5}"/>
              </a:ext>
            </a:extLst>
          </p:cNvPr>
          <p:cNvSpPr>
            <a:spLocks noGrp="1" noRot="1" noChangeAspect="1"/>
          </p:cNvSpPr>
          <p:nvPr>
            <p:ph type="sldImg"/>
          </p:nvPr>
        </p:nvSpPr>
        <p:spPr>
          <a:xfrm>
            <a:off x="92075" y="744538"/>
            <a:ext cx="6613525" cy="3722687"/>
          </a:xfrm>
          <a:prstGeom prst="rect">
            <a:avLst/>
          </a:prstGeom>
        </p:spPr>
        <p:txBody>
          <a:bodyPr/>
          <a:lstStyle/>
          <a:p>
            <a:endParaRPr/>
          </a:p>
        </p:txBody>
      </p:sp>
      <p:sp>
        <p:nvSpPr>
          <p:cNvPr id="2102" name="Shape 2102">
            <a:extLst>
              <a:ext uri="{FF2B5EF4-FFF2-40B4-BE49-F238E27FC236}">
                <a16:creationId xmlns:a16="http://schemas.microsoft.com/office/drawing/2014/main" id="{E7C38B43-0A84-ED15-0259-6C6D0F838ACB}"/>
              </a:ext>
            </a:extLst>
          </p:cNvPr>
          <p:cNvSpPr>
            <a:spLocks noGrp="1"/>
          </p:cNvSpPr>
          <p:nvPr>
            <p:ph type="body" sz="quarter" idx="1"/>
          </p:nvPr>
        </p:nvSpPr>
        <p:spPr>
          <a:prstGeom prst="rect">
            <a:avLst/>
          </a:prstGeom>
        </p:spPr>
        <p:txBody>
          <a:bodyPr/>
          <a:lstStyle/>
          <a:p>
            <a:r>
              <a:rPr lang="nb-NO" dirty="0"/>
              <a:t>Bente:  </a:t>
            </a:r>
            <a:endParaRPr lang="nb-NO" baseline="0" dirty="0"/>
          </a:p>
          <a:p>
            <a:endParaRPr lang="nb-NO" baseline="0" dirty="0"/>
          </a:p>
          <a:p>
            <a:r>
              <a:rPr lang="nb-NO" baseline="0" dirty="0"/>
              <a:t>Kjære alle foresatte som har skolestarter til høsten 2023. Vi har sett frem til å møte dere.</a:t>
            </a:r>
          </a:p>
          <a:p>
            <a:endParaRPr lang="nb-NO" baseline="0" dirty="0"/>
          </a:p>
          <a:p>
            <a:r>
              <a:rPr lang="nb-NO" baseline="0" dirty="0"/>
              <a:t>Aller først vil vi gjerne vite hvem vi har foran oss og ikke minst hvem dere er foreldre til. Gå derfor inn på Menti.com   </a:t>
            </a:r>
            <a:endParaRPr dirty="0"/>
          </a:p>
        </p:txBody>
      </p:sp>
    </p:spTree>
    <p:extLst>
      <p:ext uri="{BB962C8B-B14F-4D97-AF65-F5344CB8AC3E}">
        <p14:creationId xmlns:p14="http://schemas.microsoft.com/office/powerpoint/2010/main" val="10265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 name="Shape 2116"/>
          <p:cNvSpPr>
            <a:spLocks noGrp="1" noRot="1" noChangeAspect="1"/>
          </p:cNvSpPr>
          <p:nvPr>
            <p:ph type="sldImg"/>
          </p:nvPr>
        </p:nvSpPr>
        <p:spPr>
          <a:xfrm>
            <a:off x="92075" y="744538"/>
            <a:ext cx="6613525" cy="3722687"/>
          </a:xfrm>
          <a:prstGeom prst="rect">
            <a:avLst/>
          </a:prstGeom>
        </p:spPr>
        <p:txBody>
          <a:bodyPr/>
          <a:lstStyle/>
          <a:p>
            <a:endParaRPr/>
          </a:p>
        </p:txBody>
      </p:sp>
      <p:sp>
        <p:nvSpPr>
          <p:cNvPr id="2117" name="Shape 2117"/>
          <p:cNvSpPr>
            <a:spLocks noGrp="1"/>
          </p:cNvSpPr>
          <p:nvPr>
            <p:ph type="body" sz="quarter" idx="1"/>
          </p:nvPr>
        </p:nvSpPr>
        <p:spPr>
          <a:prstGeom prst="rect">
            <a:avLst/>
          </a:prstGeom>
        </p:spPr>
        <p:txBody>
          <a:bodyPr/>
          <a:lstStyle/>
          <a:p>
            <a:endParaRPr lang="nb-NO" sz="1600"/>
          </a:p>
          <a:p>
            <a:r>
              <a:rPr lang="nb-NO" sz="1600"/>
              <a:t>Målet for møtet i dag er å gi dere nyttig informasjon.</a:t>
            </a:r>
            <a:r>
              <a:rPr lang="nb-NO" sz="1600" baseline="0"/>
              <a:t> Videre håper vi dere opplever at vi er interessert i å ta imot barna deres og at vi er godt rustet for å gi dem både et faglig og et sosialt godt tilbud. Ikke minst håper vi at dere etter presentasjonen har en glede og positive forventninger til skolestart i august. </a:t>
            </a:r>
            <a:r>
              <a:rPr sz="160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 name="Shape 2120"/>
          <p:cNvSpPr>
            <a:spLocks noGrp="1" noRot="1" noChangeAspect="1"/>
          </p:cNvSpPr>
          <p:nvPr>
            <p:ph type="sldImg"/>
          </p:nvPr>
        </p:nvSpPr>
        <p:spPr>
          <a:xfrm>
            <a:off x="92075" y="744538"/>
            <a:ext cx="6613525" cy="3722687"/>
          </a:xfrm>
          <a:prstGeom prst="rect">
            <a:avLst/>
          </a:prstGeom>
        </p:spPr>
        <p:txBody>
          <a:bodyPr/>
          <a:lstStyle/>
          <a:p>
            <a:endParaRPr/>
          </a:p>
        </p:txBody>
      </p:sp>
      <p:sp>
        <p:nvSpPr>
          <p:cNvPr id="2121" name="Shape 2121"/>
          <p:cNvSpPr>
            <a:spLocks noGrp="1"/>
          </p:cNvSpPr>
          <p:nvPr>
            <p:ph type="body" sz="quarter" idx="1"/>
          </p:nvPr>
        </p:nvSpPr>
        <p:spPr>
          <a:prstGeom prst="rect">
            <a:avLst/>
          </a:prstGeom>
        </p:spPr>
        <p:txBody>
          <a:bodyPr/>
          <a:lstStyle/>
          <a:p>
            <a:r>
              <a:rPr lang="nb-NO" baseline="0"/>
              <a:t>Bente </a:t>
            </a:r>
          </a:p>
          <a:p>
            <a:r>
              <a:rPr lang="nb-NO" sz="1600" baseline="0"/>
              <a:t>Skolen har et stort oppdrag og et langsiktig mål. Vi skal både se eleven her og nå, men også tørre å tenke lange tanker for hver enkelt av dem. Vi skal forberede barna for en fremtid hvor de kan være bidragsytere til samfunnet de skal være en del av. Vi vet lite om fremtiden, men fremtidsforskerne er entydige:  Løsningen på mange av samfunnsflokene ligger i fellesskapet. Skolen skal både danne og utdanne barna. Det er et dobbelt oppdrag og det er stort. Vi låner </a:t>
            </a:r>
            <a:r>
              <a:rPr lang="nb-NO" sz="1600" baseline="0" err="1"/>
              <a:t>barne</a:t>
            </a:r>
            <a:r>
              <a:rPr lang="nb-NO" sz="1600" baseline="0"/>
              <a:t> deres i 7 år, mens dere har ansvaret for dem resten av livet. Så dette må vi stå sammen om.  </a:t>
            </a:r>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sz="1600"/>
              <a:t>Skriftlig informasjon forteller mye om hvordan vi tenker og jobber. Pedagogisk profil. </a:t>
            </a:r>
          </a:p>
        </p:txBody>
      </p:sp>
    </p:spTree>
    <p:extLst>
      <p:ext uri="{BB962C8B-B14F-4D97-AF65-F5344CB8AC3E}">
        <p14:creationId xmlns:p14="http://schemas.microsoft.com/office/powerpoint/2010/main" val="111895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sz="1600" baseline="0"/>
              <a:t>Bente </a:t>
            </a:r>
          </a:p>
          <a:p>
            <a:endParaRPr lang="nb-NO" sz="1600" baseline="0"/>
          </a:p>
          <a:p>
            <a:endParaRPr lang="nb-NO" sz="1600" baseline="0"/>
          </a:p>
          <a:p>
            <a:r>
              <a:rPr lang="nb-NO" sz="1600" baseline="0"/>
              <a:t>Vi er også ganske rause med å tilrettelegge for små korte møter.</a:t>
            </a:r>
          </a:p>
          <a:p>
            <a:r>
              <a:rPr lang="nb-NO" sz="1600" baseline="0"/>
              <a:t>Vi er like interesserte som dere i å skape en trygg og god overgang til skolen. </a:t>
            </a:r>
          </a:p>
        </p:txBody>
      </p:sp>
    </p:spTree>
    <p:extLst>
      <p:ext uri="{BB962C8B-B14F-4D97-AF65-F5344CB8AC3E}">
        <p14:creationId xmlns:p14="http://schemas.microsoft.com/office/powerpoint/2010/main" val="61810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baseline="0"/>
              <a:t>Bente </a:t>
            </a:r>
          </a:p>
          <a:p>
            <a:r>
              <a:rPr lang="nb-NO" baseline="0"/>
              <a:t>Overgangen fra barnehage til skole er sannsynligvis den første og den største overgangen for barna deres så langt. Det er også en stor overgang for dere som foreldre. Dere vil oppleve at dere mister mye av den kontrollen og oversikten som dere har i barnehagen, og dere må ikke forvente at barna vil gi dere rapport fra skoledagen når de kommer hjem. Her gjelder det å ha tillit til at barna har det bra, at de er trygge og at de lærer. Samtidig må dere være forberedte på at overgangen vil bli stor og for mange ganske tøff. </a:t>
            </a:r>
          </a:p>
          <a:p>
            <a:r>
              <a:rPr lang="nb-NO" baseline="0"/>
              <a:t>Mange av barna har gått i samme barnehage siden de begynte. Det betyr at de har vokst seg store sammen med barnegruppen sin. Barna i barnehagen tåler hverandre og kjenner hverandre svært godt. På skolen skal man etablere seg i en helt ny barnegruppe, på et helt nytt sted og med nye voksne på alle kanter. I tillegg innebærer skoledagen et helt annet press og mindre valgfrihet for barna. Dette kan føles voldsomt for små kropper. Barn som har hatt mange lekekamerater i barnehagen, kan oppleve å ikke være førstevalget lenger. </a:t>
            </a:r>
          </a:p>
          <a:p>
            <a:endParaRPr lang="nb-NO" baseline="0"/>
          </a:p>
          <a:p>
            <a:r>
              <a:rPr lang="nb-NO" baseline="0"/>
              <a:t>Våre råd er at dere er varme og trygge voksne som møter barnet på emosjonene deres, men som ikke skal gå inn og løse situasjonene på vegne av dem. Det er lurt å si: Det at ingen ville være på den leken du foreslo i dag – det skjønner jeg du syntes var dumt. Jeg skjønner at du ble både lei deg og kanskje litt sint da. I morgen går det sikkert bedre. Kanskje du heller kan være på en lek de andre foreslår og kanskje du lærer deg noe nytt og blir kjent med noen nye barn. </a:t>
            </a:r>
          </a:p>
          <a:p>
            <a:r>
              <a:rPr lang="nb-NO" baseline="0"/>
              <a:t>Det er ikke lurt å skulle løse opp i alt på vegne av barnet deres. Vær trygg på at vi er mange voksne på skolen som ser og bryr oss. Det er jobben vår å sørge for at de har et trygt og godt skolemiljø, men vi kan ikke løse alt vi heller. Noen humper i veien må barna gjennom. Husk at det er 28 barn som skal finne sin plass i klassen. Gi dem tid og gi oss tid. </a:t>
            </a:r>
          </a:p>
          <a:p>
            <a:endParaRPr lang="nb-NO" baseline="0"/>
          </a:p>
          <a:p>
            <a:endParaRPr lang="nb-NO"/>
          </a:p>
        </p:txBody>
      </p:sp>
    </p:spTree>
    <p:extLst>
      <p:ext uri="{BB962C8B-B14F-4D97-AF65-F5344CB8AC3E}">
        <p14:creationId xmlns:p14="http://schemas.microsoft.com/office/powerpoint/2010/main" val="346947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075" y="744538"/>
            <a:ext cx="6613525" cy="3722687"/>
          </a:xfrm>
        </p:spPr>
      </p:sp>
      <p:sp>
        <p:nvSpPr>
          <p:cNvPr id="3" name="Plassholder for notater 2"/>
          <p:cNvSpPr>
            <a:spLocks noGrp="1"/>
          </p:cNvSpPr>
          <p:nvPr>
            <p:ph type="body" idx="1"/>
          </p:nvPr>
        </p:nvSpPr>
        <p:spPr/>
        <p:txBody>
          <a:bodyPr/>
          <a:lstStyle/>
          <a:p>
            <a:r>
              <a:rPr lang="nb-NO" sz="1600"/>
              <a:t>Bente – alle barn har rett til å gå på skole </a:t>
            </a:r>
          </a:p>
          <a:p>
            <a:endParaRPr lang="nb-NO" sz="1600"/>
          </a:p>
          <a:p>
            <a:r>
              <a:rPr lang="nb-NO" sz="1600"/>
              <a:t>Blant dere som sitter her nå så vil det helt sikkert være noen som har en klump i magen. En klump i magen fordi dere er foreldre til et forsiktig barn som bruker lang tid på å venne seg til nye situasjoner, rutiner og ikke minst nye mennesker. En klump i magen fordi dere har et barn som strever med samspill og med å komme inn i lek. Et barn som strever med å sitte stille eller et barn som ofte kommer i konflikt og kan både slå, dytte og sparke. Eller dere har en klump i magen bare fordi dette er nytt og ukjent og barnet deres er det absolutt kjæreste dere har. </a:t>
            </a:r>
          </a:p>
          <a:p>
            <a:endParaRPr lang="nb-NO" sz="1600"/>
          </a:p>
          <a:p>
            <a:r>
              <a:rPr lang="nb-NO" sz="1600"/>
              <a:t>Og klumpen i magen er der fordi dere er bekymret for hvordan dette skal gå. </a:t>
            </a:r>
          </a:p>
          <a:p>
            <a:endParaRPr lang="nb-NO"/>
          </a:p>
          <a:p>
            <a:endParaRPr lang="nb-NO"/>
          </a:p>
        </p:txBody>
      </p:sp>
    </p:spTree>
    <p:extLst>
      <p:ext uri="{BB962C8B-B14F-4D97-AF65-F5344CB8AC3E}">
        <p14:creationId xmlns:p14="http://schemas.microsoft.com/office/powerpoint/2010/main" val="110929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 name="Shape 2155"/>
          <p:cNvSpPr>
            <a:spLocks noGrp="1" noRot="1" noChangeAspect="1"/>
          </p:cNvSpPr>
          <p:nvPr>
            <p:ph type="sldImg"/>
          </p:nvPr>
        </p:nvSpPr>
        <p:spPr>
          <a:xfrm>
            <a:off x="92075" y="744538"/>
            <a:ext cx="6613525" cy="3722687"/>
          </a:xfrm>
          <a:prstGeom prst="rect">
            <a:avLst/>
          </a:prstGeom>
        </p:spPr>
        <p:txBody>
          <a:bodyPr/>
          <a:lstStyle/>
          <a:p>
            <a:endParaRPr/>
          </a:p>
        </p:txBody>
      </p:sp>
      <p:sp>
        <p:nvSpPr>
          <p:cNvPr id="2156" name="Shape 2156"/>
          <p:cNvSpPr>
            <a:spLocks noGrp="1"/>
          </p:cNvSpPr>
          <p:nvPr>
            <p:ph type="body" sz="quarter" idx="1"/>
          </p:nvPr>
        </p:nvSpPr>
        <p:spPr>
          <a:prstGeom prst="rect">
            <a:avLst/>
          </a:prstGeom>
        </p:spPr>
        <p:txBody>
          <a:bodyPr/>
          <a:lstStyle/>
          <a:p>
            <a:r>
              <a:rPr lang="nb-NO" sz="1600"/>
              <a:t>Bente</a:t>
            </a:r>
          </a:p>
          <a:p>
            <a:r>
              <a:rPr lang="nb-NO" sz="1600"/>
              <a:t>5-6-åringene</a:t>
            </a:r>
            <a:r>
              <a:rPr lang="nb-NO" sz="1600" baseline="0"/>
              <a:t> som starter ¨på skolen kommer i et voldsomt spenn når det gjelder kognitivt og sosialt modenhetsnivå. Felles for de fleste er at de er store JEG-er. De ser mest seg selv og er mindre opptatt av de som er rundt. Dette er helt normalt I figuren ser vi enkeltindividene med ulike tagger og store JEG-er. </a:t>
            </a:r>
            <a:endParaRPr lang="nb-NO" sz="1600"/>
          </a:p>
          <a:p>
            <a:endParaRPr lang="nb-NO" sz="1600"/>
          </a:p>
          <a:p>
            <a:r>
              <a:rPr lang="nb-NO" sz="1600"/>
              <a:t>De</a:t>
            </a:r>
            <a:r>
              <a:rPr lang="nb-NO" sz="1600" baseline="0"/>
              <a:t> skal få lov til å være seg selv, samtidig som de skal utvikle seg til å kunne samhandle med andre mennesker. Sosial kompetanse er viktig uansett – og det er ikke noe man er født med, men noe som må læres. </a:t>
            </a:r>
            <a:endParaRPr lang="nb-NO"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EC61F-755A-5027-CF45-3BCA48C3FB86}"/>
              </a:ext>
            </a:extLst>
          </p:cNvPr>
          <p:cNvSpPr>
            <a:spLocks noGrp="1"/>
          </p:cNvSpPr>
          <p:nvPr>
            <p:ph type="ctrTitle"/>
          </p:nvPr>
        </p:nvSpPr>
        <p:spPr>
          <a:xfrm>
            <a:off x="2166938" y="1596249"/>
            <a:ext cx="13001625" cy="3395698"/>
          </a:xfrm>
        </p:spPr>
        <p:txBody>
          <a:bodyPr anchor="b"/>
          <a:lstStyle>
            <a:lvl1pPr algn="ctr">
              <a:defRPr sz="8531"/>
            </a:lvl1pPr>
          </a:lstStyle>
          <a:p>
            <a:r>
              <a:rPr lang="nb-NO"/>
              <a:t>Klikk for å redigere tittelstil</a:t>
            </a:r>
          </a:p>
        </p:txBody>
      </p:sp>
      <p:sp>
        <p:nvSpPr>
          <p:cNvPr id="3" name="Undertittel 2">
            <a:extLst>
              <a:ext uri="{FF2B5EF4-FFF2-40B4-BE49-F238E27FC236}">
                <a16:creationId xmlns:a16="http://schemas.microsoft.com/office/drawing/2014/main" id="{4FAD2870-2401-154D-3D1F-7CC0C1CFDBB9}"/>
              </a:ext>
            </a:extLst>
          </p:cNvPr>
          <p:cNvSpPr>
            <a:spLocks noGrp="1"/>
          </p:cNvSpPr>
          <p:nvPr>
            <p:ph type="subTitle" idx="1"/>
          </p:nvPr>
        </p:nvSpPr>
        <p:spPr>
          <a:xfrm>
            <a:off x="2166938" y="5122898"/>
            <a:ext cx="13001625" cy="2354862"/>
          </a:xfrm>
        </p:spPr>
        <p:txBody>
          <a:bodyPr/>
          <a:lstStyle>
            <a:lvl1pPr marL="0" indent="0" algn="ctr">
              <a:buNone/>
              <a:defRPr sz="3413"/>
            </a:lvl1pPr>
            <a:lvl2pPr marL="650093" indent="0" algn="ctr">
              <a:buNone/>
              <a:defRPr sz="2844"/>
            </a:lvl2pPr>
            <a:lvl3pPr marL="1300185" indent="0" algn="ctr">
              <a:buNone/>
              <a:defRPr sz="2559"/>
            </a:lvl3pPr>
            <a:lvl4pPr marL="1950278" indent="0" algn="ctr">
              <a:buNone/>
              <a:defRPr sz="2275"/>
            </a:lvl4pPr>
            <a:lvl5pPr marL="2600371" indent="0" algn="ctr">
              <a:buNone/>
              <a:defRPr sz="2275"/>
            </a:lvl5pPr>
            <a:lvl6pPr marL="3250463" indent="0" algn="ctr">
              <a:buNone/>
              <a:defRPr sz="2275"/>
            </a:lvl6pPr>
            <a:lvl7pPr marL="3900556" indent="0" algn="ctr">
              <a:buNone/>
              <a:defRPr sz="2275"/>
            </a:lvl7pPr>
            <a:lvl8pPr marL="4550649" indent="0" algn="ctr">
              <a:buNone/>
              <a:defRPr sz="2275"/>
            </a:lvl8pPr>
            <a:lvl9pPr marL="5200741" indent="0" algn="ctr">
              <a:buNone/>
              <a:defRPr sz="2275"/>
            </a:lvl9pPr>
          </a:lstStyle>
          <a:p>
            <a:r>
              <a:rPr lang="nb-NO"/>
              <a:t>Klikk for å redigere undertittelstil i malen</a:t>
            </a:r>
          </a:p>
        </p:txBody>
      </p:sp>
      <p:sp>
        <p:nvSpPr>
          <p:cNvPr id="4" name="Plassholder for dato 3">
            <a:extLst>
              <a:ext uri="{FF2B5EF4-FFF2-40B4-BE49-F238E27FC236}">
                <a16:creationId xmlns:a16="http://schemas.microsoft.com/office/drawing/2014/main" id="{1455BE24-291F-4EE0-B282-A611FB7112D9}"/>
              </a:ext>
            </a:extLst>
          </p:cNvPr>
          <p:cNvSpPr>
            <a:spLocks noGrp="1"/>
          </p:cNvSpPr>
          <p:nvPr>
            <p:ph type="dt" sz="half" idx="10"/>
          </p:nvPr>
        </p:nvSpPr>
        <p:spPr/>
        <p:txBody>
          <a:bodyPr/>
          <a:lstStyle/>
          <a:p>
            <a:fld id="{E76F0925-A5BC-4736-A30B-C741689067C5}" type="datetimeFigureOut">
              <a:rPr lang="nb-NO" smtClean="0"/>
              <a:t>25.03.2026</a:t>
            </a:fld>
            <a:endParaRPr lang="nb-NO"/>
          </a:p>
        </p:txBody>
      </p:sp>
      <p:sp>
        <p:nvSpPr>
          <p:cNvPr id="5" name="Plassholder for bunntekst 4">
            <a:extLst>
              <a:ext uri="{FF2B5EF4-FFF2-40B4-BE49-F238E27FC236}">
                <a16:creationId xmlns:a16="http://schemas.microsoft.com/office/drawing/2014/main" id="{61278F3E-9C2B-72C0-4A5B-5DC5D4691F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B62906B-9F73-C60F-D4BE-81025EF0BDB2}"/>
              </a:ext>
            </a:extLst>
          </p:cNvPr>
          <p:cNvSpPr>
            <a:spLocks noGrp="1"/>
          </p:cNvSpPr>
          <p:nvPr>
            <p:ph type="sldNum" sz="quarter" idx="12"/>
          </p:nvPr>
        </p:nvSpPr>
        <p:spPr/>
        <p:txBody>
          <a:bodyPr/>
          <a:lstStyle/>
          <a:p>
            <a:fld id="{1FECFE06-F060-41A7-82E5-BF246D4F4C5E}" type="slidenum">
              <a:rPr lang="nb-NO" smtClean="0"/>
              <a:t>‹#›</a:t>
            </a:fld>
            <a:endParaRPr lang="nb-NO"/>
          </a:p>
        </p:txBody>
      </p:sp>
    </p:spTree>
    <p:extLst>
      <p:ext uri="{BB962C8B-B14F-4D97-AF65-F5344CB8AC3E}">
        <p14:creationId xmlns:p14="http://schemas.microsoft.com/office/powerpoint/2010/main" val="290733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5F47EC-78FA-A599-3799-948088C605C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4F70550-9295-517D-B5C6-0FA610187B7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ED5E0CD-AA09-A296-F134-951F2521FEA9}"/>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5" name="Plassholder for bunntekst 4">
            <a:extLst>
              <a:ext uri="{FF2B5EF4-FFF2-40B4-BE49-F238E27FC236}">
                <a16:creationId xmlns:a16="http://schemas.microsoft.com/office/drawing/2014/main" id="{46482F44-FD0B-8403-403E-6DC4343DC1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0739880-4D2E-0A7D-1EE5-11372B3D58C9}"/>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398193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DB4153F-527C-F20D-2546-10FBA5D42107}"/>
              </a:ext>
            </a:extLst>
          </p:cNvPr>
          <p:cNvSpPr>
            <a:spLocks noGrp="1"/>
          </p:cNvSpPr>
          <p:nvPr>
            <p:ph type="title" orient="vert"/>
          </p:nvPr>
        </p:nvSpPr>
        <p:spPr>
          <a:xfrm>
            <a:off x="12405717" y="519289"/>
            <a:ext cx="3737967" cy="8265725"/>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805769F-9BE5-538D-A678-BA27F5E2487D}"/>
              </a:ext>
            </a:extLst>
          </p:cNvPr>
          <p:cNvSpPr>
            <a:spLocks noGrp="1"/>
          </p:cNvSpPr>
          <p:nvPr>
            <p:ph type="body" orient="vert" idx="1"/>
          </p:nvPr>
        </p:nvSpPr>
        <p:spPr>
          <a:xfrm>
            <a:off x="1191816" y="519289"/>
            <a:ext cx="10997208" cy="82657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01BAEC8-2262-CF93-6FE9-A8F3E42B6AE5}"/>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5" name="Plassholder for bunntekst 4">
            <a:extLst>
              <a:ext uri="{FF2B5EF4-FFF2-40B4-BE49-F238E27FC236}">
                <a16:creationId xmlns:a16="http://schemas.microsoft.com/office/drawing/2014/main" id="{79783310-6E21-7AC8-837C-4114A11D93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2EFE8F-2137-F5B8-34CB-03DDC8A1D616}"/>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62302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nhold bilde høyre">
    <p:spTree>
      <p:nvGrpSpPr>
        <p:cNvPr id="1" name=""/>
        <p:cNvGrpSpPr/>
        <p:nvPr/>
      </p:nvGrpSpPr>
      <p:grpSpPr>
        <a:xfrm>
          <a:off x="0" y="0"/>
          <a:ext cx="0" cy="0"/>
          <a:chOff x="0" y="0"/>
          <a:chExt cx="0" cy="0"/>
        </a:xfrm>
      </p:grpSpPr>
      <p:sp>
        <p:nvSpPr>
          <p:cNvPr id="1049" name="Titteltekst"/>
          <p:cNvSpPr txBox="1">
            <a:spLocks noGrp="1"/>
          </p:cNvSpPr>
          <p:nvPr>
            <p:ph type="title"/>
          </p:nvPr>
        </p:nvSpPr>
        <p:spPr>
          <a:xfrm>
            <a:off x="988937" y="1024002"/>
            <a:ext cx="7681196" cy="1865954"/>
          </a:xfrm>
          <a:prstGeom prst="rect">
            <a:avLst/>
          </a:prstGeom>
        </p:spPr>
        <p:txBody>
          <a:bodyPr/>
          <a:lstStyle/>
          <a:p>
            <a:r>
              <a:t>Titteltekst</a:t>
            </a:r>
          </a:p>
        </p:txBody>
      </p:sp>
      <p:sp>
        <p:nvSpPr>
          <p:cNvPr id="1050" name="Brødtekst nivå én…"/>
          <p:cNvSpPr txBox="1">
            <a:spLocks noGrp="1"/>
          </p:cNvSpPr>
          <p:nvPr>
            <p:ph type="body" sz="half" idx="1"/>
          </p:nvPr>
        </p:nvSpPr>
        <p:spPr>
          <a:xfrm>
            <a:off x="988937" y="2889958"/>
            <a:ext cx="7681196" cy="5581187"/>
          </a:xfrm>
          <a:prstGeom prst="rect">
            <a:avLst/>
          </a:prstGeom>
        </p:spPr>
        <p:txBody>
          <a:bodyPr>
            <a:normAutofit/>
          </a:bodyPr>
          <a:lstStyle>
            <a:lvl1pPr>
              <a:buBlip>
                <a:blip r:embed="rId2"/>
              </a:buBlip>
            </a:lvl1pPr>
          </a:lstStyle>
          <a:p>
            <a:r>
              <a:t>Brødtekst nivå én</a:t>
            </a:r>
          </a:p>
          <a:p>
            <a:pPr lvl="1"/>
            <a:r>
              <a:t>Brødtekst nivå to</a:t>
            </a:r>
          </a:p>
          <a:p>
            <a:pPr lvl="2"/>
            <a:r>
              <a:t>Brødtekst nivå tre</a:t>
            </a:r>
          </a:p>
          <a:p>
            <a:pPr lvl="3"/>
            <a:r>
              <a:t>Brødtekst nivå fire</a:t>
            </a:r>
          </a:p>
          <a:p>
            <a:pPr lvl="4"/>
            <a:r>
              <a:t>Brødtekst nivå fem</a:t>
            </a:r>
          </a:p>
        </p:txBody>
      </p:sp>
      <p:sp>
        <p:nvSpPr>
          <p:cNvPr id="1051" name="Plassholder for bilde 4"/>
          <p:cNvSpPr>
            <a:spLocks noGrp="1"/>
          </p:cNvSpPr>
          <p:nvPr>
            <p:ph type="pic" idx="21"/>
          </p:nvPr>
        </p:nvSpPr>
        <p:spPr>
          <a:xfrm>
            <a:off x="8663303" y="0"/>
            <a:ext cx="8663307" cy="9753600"/>
          </a:xfrm>
          <a:prstGeom prst="rect">
            <a:avLst/>
          </a:prstGeom>
        </p:spPr>
        <p:txBody>
          <a:bodyPr lIns="91439" tIns="45719" rIns="91439" bIns="45719"/>
          <a:lstStyle/>
          <a:p>
            <a:endParaRPr/>
          </a:p>
        </p:txBody>
      </p:sp>
      <p:sp>
        <p:nvSpPr>
          <p:cNvPr id="1052"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91582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tellysbilde bilde løpende barn">
    <p:spTree>
      <p:nvGrpSpPr>
        <p:cNvPr id="1" name=""/>
        <p:cNvGrpSpPr/>
        <p:nvPr/>
      </p:nvGrpSpPr>
      <p:grpSpPr>
        <a:xfrm>
          <a:off x="0" y="0"/>
          <a:ext cx="0" cy="0"/>
          <a:chOff x="0" y="0"/>
          <a:chExt cx="0" cy="0"/>
        </a:xfrm>
      </p:grpSpPr>
      <p:sp>
        <p:nvSpPr>
          <p:cNvPr id="105" name="Titteltekst"/>
          <p:cNvSpPr txBox="1">
            <a:spLocks noGrp="1"/>
          </p:cNvSpPr>
          <p:nvPr>
            <p:ph type="title"/>
          </p:nvPr>
        </p:nvSpPr>
        <p:spPr>
          <a:xfrm>
            <a:off x="1449537" y="1910705"/>
            <a:ext cx="7216080" cy="3864689"/>
          </a:xfrm>
          <a:prstGeom prst="rect">
            <a:avLst/>
          </a:prstGeom>
        </p:spPr>
        <p:txBody>
          <a:bodyPr anchor="b"/>
          <a:lstStyle>
            <a:lvl1pPr>
              <a:defRPr sz="3800"/>
            </a:lvl1pPr>
          </a:lstStyle>
          <a:p>
            <a:r>
              <a:t>Titteltekst</a:t>
            </a:r>
          </a:p>
        </p:txBody>
      </p:sp>
      <p:sp>
        <p:nvSpPr>
          <p:cNvPr id="106" name="Brødtekst nivå én…"/>
          <p:cNvSpPr txBox="1">
            <a:spLocks noGrp="1"/>
          </p:cNvSpPr>
          <p:nvPr>
            <p:ph type="body" sz="quarter" idx="1"/>
          </p:nvPr>
        </p:nvSpPr>
        <p:spPr>
          <a:xfrm>
            <a:off x="1449537" y="5775395"/>
            <a:ext cx="5414947" cy="2889958"/>
          </a:xfrm>
          <a:prstGeom prst="rect">
            <a:avLst/>
          </a:prstGeom>
        </p:spPr>
        <p:txBody>
          <a:bodyPr>
            <a:normAutofit/>
          </a:bodyPr>
          <a:lstStyle>
            <a:lvl1pPr marL="0" indent="0">
              <a:spcBef>
                <a:spcPts val="200"/>
              </a:spcBef>
              <a:buSzTx/>
              <a:buNone/>
              <a:tabLst>
                <a:tab pos="1409700" algn="l"/>
              </a:tabLst>
              <a:defRPr sz="1900"/>
            </a:lvl1pPr>
            <a:lvl2pPr marL="0" indent="487694">
              <a:spcBef>
                <a:spcPts val="200"/>
              </a:spcBef>
              <a:buSzTx/>
              <a:buNone/>
              <a:tabLst>
                <a:tab pos="1409700" algn="l"/>
              </a:tabLst>
              <a:defRPr sz="1900"/>
            </a:lvl2pPr>
            <a:lvl3pPr marL="0" indent="975389">
              <a:spcBef>
                <a:spcPts val="200"/>
              </a:spcBef>
              <a:buSzTx/>
              <a:buNone/>
              <a:tabLst>
                <a:tab pos="1409700" algn="l"/>
              </a:tabLst>
              <a:defRPr sz="1900"/>
            </a:lvl3pPr>
            <a:lvl4pPr marL="0" indent="1463085">
              <a:spcBef>
                <a:spcPts val="200"/>
              </a:spcBef>
              <a:buSzTx/>
              <a:buNone/>
              <a:tabLst>
                <a:tab pos="1409700" algn="l"/>
              </a:tabLst>
              <a:defRPr sz="1900"/>
            </a:lvl4pPr>
            <a:lvl5pPr marL="0" indent="1950780">
              <a:spcBef>
                <a:spcPts val="200"/>
              </a:spcBef>
              <a:buSzTx/>
              <a:buNone/>
              <a:tabLst>
                <a:tab pos="1409700" algn="l"/>
              </a:tabLst>
              <a:defRPr sz="19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109" name="Plassholder for tekst 11"/>
          <p:cNvSpPr>
            <a:spLocks noGrp="1"/>
          </p:cNvSpPr>
          <p:nvPr>
            <p:ph type="body" sz="quarter" idx="21"/>
          </p:nvPr>
        </p:nvSpPr>
        <p:spPr>
          <a:xfrm>
            <a:off x="3035463" y="1310469"/>
            <a:ext cx="5468784" cy="329043"/>
          </a:xfrm>
          <a:prstGeom prst="rect">
            <a:avLst/>
          </a:prstGeom>
        </p:spPr>
        <p:txBody>
          <a:bodyPr>
            <a:normAutofit/>
          </a:bodyPr>
          <a:lstStyle/>
          <a:p>
            <a:pPr marL="0" indent="0" algn="r">
              <a:buSzTx/>
              <a:buNone/>
              <a:defRPr sz="1700"/>
            </a:pPr>
            <a:endParaRPr/>
          </a:p>
        </p:txBody>
      </p:sp>
      <p:sp>
        <p:nvSpPr>
          <p:cNvPr id="110" name="Lysbildenummer"/>
          <p:cNvSpPr txBox="1">
            <a:spLocks noGrp="1"/>
          </p:cNvSpPr>
          <p:nvPr>
            <p:ph type="sldNum" sz="quarter" idx="2"/>
          </p:nvPr>
        </p:nvSpPr>
        <p:spPr>
          <a:xfrm>
            <a:off x="410613" y="15413392"/>
            <a:ext cx="167709"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51786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unkttegn">
    <p:spTree>
      <p:nvGrpSpPr>
        <p:cNvPr id="1" name=""/>
        <p:cNvGrpSpPr/>
        <p:nvPr/>
      </p:nvGrpSpPr>
      <p:grpSpPr>
        <a:xfrm>
          <a:off x="0" y="0"/>
          <a:ext cx="0" cy="0"/>
          <a:chOff x="0" y="0"/>
          <a:chExt cx="0" cy="0"/>
        </a:xfrm>
      </p:grpSpPr>
      <p:sp>
        <p:nvSpPr>
          <p:cNvPr id="2080" name="Brødtekst nivå én…"/>
          <p:cNvSpPr txBox="1">
            <a:spLocks noGrp="1"/>
          </p:cNvSpPr>
          <p:nvPr>
            <p:ph type="body" idx="1"/>
          </p:nvPr>
        </p:nvSpPr>
        <p:spPr>
          <a:xfrm>
            <a:off x="1270039" y="1270000"/>
            <a:ext cx="14800186" cy="7213600"/>
          </a:xfrm>
          <a:prstGeom prst="rect">
            <a:avLst/>
          </a:prstGeom>
        </p:spPr>
        <p:txBody>
          <a:bodyPr>
            <a:normAutofit/>
          </a:bodyPr>
          <a:lstStyle>
            <a:lvl1pPr>
              <a:buBlip>
                <a:blip r:embed="rId2"/>
              </a:buBlip>
            </a:lvl1pPr>
          </a:lstStyle>
          <a:p>
            <a:r>
              <a:t>Brødtekst nivå én</a:t>
            </a:r>
          </a:p>
          <a:p>
            <a:pPr lvl="1"/>
            <a:r>
              <a:t>Brødtekst nivå to</a:t>
            </a:r>
          </a:p>
          <a:p>
            <a:pPr lvl="2"/>
            <a:r>
              <a:t>Brødtekst nivå tre</a:t>
            </a:r>
          </a:p>
          <a:p>
            <a:pPr lvl="3"/>
            <a:r>
              <a:t>Brødtekst nivå fire</a:t>
            </a:r>
          </a:p>
          <a:p>
            <a:pPr lvl="4"/>
            <a:r>
              <a:t>Brødtekst nivå fem</a:t>
            </a:r>
          </a:p>
        </p:txBody>
      </p:sp>
      <p:sp>
        <p:nvSpPr>
          <p:cNvPr id="208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356262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Alt 1 Innside">
    <p:spTree>
      <p:nvGrpSpPr>
        <p:cNvPr id="1" name=""/>
        <p:cNvGrpSpPr/>
        <p:nvPr/>
      </p:nvGrpSpPr>
      <p:grpSpPr>
        <a:xfrm>
          <a:off x="0" y="0"/>
          <a:ext cx="0" cy="0"/>
          <a:chOff x="0" y="0"/>
          <a:chExt cx="0" cy="0"/>
        </a:xfrm>
      </p:grpSpPr>
      <p:sp>
        <p:nvSpPr>
          <p:cNvPr id="1879" name="Titteltekst"/>
          <p:cNvSpPr txBox="1">
            <a:spLocks noGrp="1"/>
          </p:cNvSpPr>
          <p:nvPr>
            <p:ph type="title"/>
          </p:nvPr>
        </p:nvSpPr>
        <p:spPr>
          <a:xfrm>
            <a:off x="886627" y="677932"/>
            <a:ext cx="15703561" cy="1536174"/>
          </a:xfrm>
          <a:prstGeom prst="rect">
            <a:avLst/>
          </a:prstGeom>
        </p:spPr>
        <p:txBody>
          <a:bodyPr lIns="65022" tIns="65022" rIns="65022" bIns="65022"/>
          <a:lstStyle>
            <a:lvl1pPr defTabSz="1300480">
              <a:defRPr sz="6200">
                <a:latin typeface="Calibri"/>
                <a:ea typeface="Calibri"/>
                <a:cs typeface="Calibri"/>
                <a:sym typeface="Calibri"/>
              </a:defRPr>
            </a:lvl1pPr>
          </a:lstStyle>
          <a:p>
            <a:r>
              <a:t>Titteltekst</a:t>
            </a:r>
          </a:p>
        </p:txBody>
      </p:sp>
      <p:sp>
        <p:nvSpPr>
          <p:cNvPr id="1880" name="Brødtekst nivå én…"/>
          <p:cNvSpPr txBox="1">
            <a:spLocks noGrp="1"/>
          </p:cNvSpPr>
          <p:nvPr>
            <p:ph type="body" idx="1"/>
          </p:nvPr>
        </p:nvSpPr>
        <p:spPr>
          <a:xfrm>
            <a:off x="886627" y="2418926"/>
            <a:ext cx="15703561" cy="5632629"/>
          </a:xfrm>
          <a:prstGeom prst="rect">
            <a:avLst/>
          </a:prstGeom>
        </p:spPr>
        <p:txBody>
          <a:bodyPr lIns="65022" tIns="65022" rIns="65022" bIns="65022">
            <a:normAutofit/>
          </a:bodyPr>
          <a:lstStyle>
            <a:lvl1pPr marL="471487" indent="-471487" defTabSz="1300480">
              <a:spcBef>
                <a:spcPts val="1000"/>
              </a:spcBef>
              <a:buBlip>
                <a:blip r:embed="rId2"/>
              </a:buBlip>
              <a:defRPr sz="4400">
                <a:latin typeface="Calibri"/>
                <a:ea typeface="Calibri"/>
                <a:cs typeface="Calibri"/>
                <a:sym typeface="Calibri"/>
              </a:defRPr>
            </a:lvl1pPr>
            <a:lvl2pPr marL="906234" indent="-449034" defTabSz="1300480">
              <a:spcBef>
                <a:spcPts val="1000"/>
              </a:spcBef>
              <a:buSzPct val="100000"/>
              <a:buChar char="–"/>
              <a:defRPr sz="4400">
                <a:latin typeface="Calibri"/>
                <a:ea typeface="Calibri"/>
                <a:cs typeface="Calibri"/>
                <a:sym typeface="Calibri"/>
              </a:defRPr>
            </a:lvl2pPr>
            <a:lvl3pPr marL="614418" indent="-419100" defTabSz="1300480">
              <a:spcBef>
                <a:spcPts val="1000"/>
              </a:spcBef>
              <a:buChar char="§"/>
              <a:defRPr sz="4400">
                <a:latin typeface="Calibri"/>
                <a:ea typeface="Calibri"/>
                <a:cs typeface="Calibri"/>
                <a:sym typeface="Calibri"/>
              </a:defRPr>
            </a:lvl3pPr>
            <a:lvl4pPr marL="1874520" indent="-502919" defTabSz="1300480">
              <a:spcBef>
                <a:spcPts val="1000"/>
              </a:spcBef>
              <a:buChar char="–"/>
              <a:defRPr sz="4400">
                <a:latin typeface="Calibri"/>
                <a:ea typeface="Calibri"/>
                <a:cs typeface="Calibri"/>
                <a:sym typeface="Calibri"/>
              </a:defRPr>
            </a:lvl4pPr>
            <a:lvl5pPr marL="2331720" indent="-502920" defTabSz="1300480">
              <a:spcBef>
                <a:spcPts val="1000"/>
              </a:spcBef>
              <a:buChar char="»"/>
              <a:defRPr sz="4400">
                <a:latin typeface="Calibri"/>
                <a:ea typeface="Calibri"/>
                <a:cs typeface="Calibri"/>
                <a:sym typeface="Calibri"/>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881" name="Lysbildenummer"/>
          <p:cNvSpPr txBox="1">
            <a:spLocks noGrp="1"/>
          </p:cNvSpPr>
          <p:nvPr>
            <p:ph type="sldNum" sz="quarter" idx="2"/>
          </p:nvPr>
        </p:nvSpPr>
        <p:spPr>
          <a:xfrm>
            <a:off x="12181456" y="8870543"/>
            <a:ext cx="245736" cy="339201"/>
          </a:xfrm>
          <a:prstGeom prst="rect">
            <a:avLst/>
          </a:prstGeom>
        </p:spPr>
        <p:txBody>
          <a:bodyPr lIns="65022" tIns="65022" rIns="65022" bIns="65022"/>
          <a:lstStyle>
            <a:lvl1pPr algn="r" defTabSz="1300480">
              <a:defRPr sz="1600">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77935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3DB0D7-54B1-5D91-AEC5-1F737B545FB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0621239-2149-EC0F-A39E-E9FD572632D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7583C4-35E6-BA09-DCAC-3D8BE31C40CF}"/>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5" name="Plassholder for bunntekst 4">
            <a:extLst>
              <a:ext uri="{FF2B5EF4-FFF2-40B4-BE49-F238E27FC236}">
                <a16:creationId xmlns:a16="http://schemas.microsoft.com/office/drawing/2014/main" id="{3D627630-8EA9-FAE0-DADA-F4ACE92CBF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411B8E-B240-3BEC-E5FF-0E01218629A8}"/>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194851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A24BFC-09EE-5943-C207-C6A222B1B0D6}"/>
              </a:ext>
            </a:extLst>
          </p:cNvPr>
          <p:cNvSpPr>
            <a:spLocks noGrp="1"/>
          </p:cNvSpPr>
          <p:nvPr>
            <p:ph type="title"/>
          </p:nvPr>
        </p:nvSpPr>
        <p:spPr>
          <a:xfrm>
            <a:off x="1182787" y="2431628"/>
            <a:ext cx="14951869" cy="4057226"/>
          </a:xfrm>
        </p:spPr>
        <p:txBody>
          <a:bodyPr anchor="b"/>
          <a:lstStyle>
            <a:lvl1pPr>
              <a:defRPr sz="8531"/>
            </a:lvl1pPr>
          </a:lstStyle>
          <a:p>
            <a:r>
              <a:rPr lang="nb-NO"/>
              <a:t>Klikk for å redigere tittelstil</a:t>
            </a:r>
          </a:p>
        </p:txBody>
      </p:sp>
      <p:sp>
        <p:nvSpPr>
          <p:cNvPr id="3" name="Plassholder for tekst 2">
            <a:extLst>
              <a:ext uri="{FF2B5EF4-FFF2-40B4-BE49-F238E27FC236}">
                <a16:creationId xmlns:a16="http://schemas.microsoft.com/office/drawing/2014/main" id="{446CA50E-7F93-C561-AEE9-380D4E85D814}"/>
              </a:ext>
            </a:extLst>
          </p:cNvPr>
          <p:cNvSpPr>
            <a:spLocks noGrp="1"/>
          </p:cNvSpPr>
          <p:nvPr>
            <p:ph type="body" idx="1"/>
          </p:nvPr>
        </p:nvSpPr>
        <p:spPr>
          <a:xfrm>
            <a:off x="1182787" y="6527237"/>
            <a:ext cx="14951869" cy="2133599"/>
          </a:xfrm>
        </p:spPr>
        <p:txBody>
          <a:bodyPr/>
          <a:lstStyle>
            <a:lvl1pPr marL="0" indent="0">
              <a:buNone/>
              <a:defRPr sz="3413">
                <a:solidFill>
                  <a:schemeClr val="tx1">
                    <a:tint val="82000"/>
                  </a:schemeClr>
                </a:solidFill>
              </a:defRPr>
            </a:lvl1pPr>
            <a:lvl2pPr marL="650093" indent="0">
              <a:buNone/>
              <a:defRPr sz="2844">
                <a:solidFill>
                  <a:schemeClr val="tx1">
                    <a:tint val="82000"/>
                  </a:schemeClr>
                </a:solidFill>
              </a:defRPr>
            </a:lvl2pPr>
            <a:lvl3pPr marL="1300185" indent="0">
              <a:buNone/>
              <a:defRPr sz="2559">
                <a:solidFill>
                  <a:schemeClr val="tx1">
                    <a:tint val="82000"/>
                  </a:schemeClr>
                </a:solidFill>
              </a:defRPr>
            </a:lvl3pPr>
            <a:lvl4pPr marL="1950278" indent="0">
              <a:buNone/>
              <a:defRPr sz="2275">
                <a:solidFill>
                  <a:schemeClr val="tx1">
                    <a:tint val="82000"/>
                  </a:schemeClr>
                </a:solidFill>
              </a:defRPr>
            </a:lvl4pPr>
            <a:lvl5pPr marL="2600371" indent="0">
              <a:buNone/>
              <a:defRPr sz="2275">
                <a:solidFill>
                  <a:schemeClr val="tx1">
                    <a:tint val="82000"/>
                  </a:schemeClr>
                </a:solidFill>
              </a:defRPr>
            </a:lvl5pPr>
            <a:lvl6pPr marL="3250463" indent="0">
              <a:buNone/>
              <a:defRPr sz="2275">
                <a:solidFill>
                  <a:schemeClr val="tx1">
                    <a:tint val="82000"/>
                  </a:schemeClr>
                </a:solidFill>
              </a:defRPr>
            </a:lvl6pPr>
            <a:lvl7pPr marL="3900556" indent="0">
              <a:buNone/>
              <a:defRPr sz="2275">
                <a:solidFill>
                  <a:schemeClr val="tx1">
                    <a:tint val="82000"/>
                  </a:schemeClr>
                </a:solidFill>
              </a:defRPr>
            </a:lvl7pPr>
            <a:lvl8pPr marL="4550649" indent="0">
              <a:buNone/>
              <a:defRPr sz="2275">
                <a:solidFill>
                  <a:schemeClr val="tx1">
                    <a:tint val="82000"/>
                  </a:schemeClr>
                </a:solidFill>
              </a:defRPr>
            </a:lvl8pPr>
            <a:lvl9pPr marL="5200741" indent="0">
              <a:buNone/>
              <a:defRPr sz="2275">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4474808-E0A0-2AA1-BFE0-4D44332F3D21}"/>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5" name="Plassholder for bunntekst 4">
            <a:extLst>
              <a:ext uri="{FF2B5EF4-FFF2-40B4-BE49-F238E27FC236}">
                <a16:creationId xmlns:a16="http://schemas.microsoft.com/office/drawing/2014/main" id="{CA7DF404-1B4B-DC74-5C75-EDD23FA680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9E4C796-828B-F6D7-563C-A2178D6EFDAB}"/>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390390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4BD7C2-6458-B3CB-B8F0-79CF2379302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E23BC3F-299D-87D7-09C4-2DB360974F76}"/>
              </a:ext>
            </a:extLst>
          </p:cNvPr>
          <p:cNvSpPr>
            <a:spLocks noGrp="1"/>
          </p:cNvSpPr>
          <p:nvPr>
            <p:ph sz="half" idx="1"/>
          </p:nvPr>
        </p:nvSpPr>
        <p:spPr>
          <a:xfrm>
            <a:off x="1191815" y="2596444"/>
            <a:ext cx="7367588" cy="618857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948177B-CA0D-5BC9-6A29-8093095AD9BB}"/>
              </a:ext>
            </a:extLst>
          </p:cNvPr>
          <p:cNvSpPr>
            <a:spLocks noGrp="1"/>
          </p:cNvSpPr>
          <p:nvPr>
            <p:ph sz="half" idx="2"/>
          </p:nvPr>
        </p:nvSpPr>
        <p:spPr>
          <a:xfrm>
            <a:off x="8776097" y="2596444"/>
            <a:ext cx="7367588" cy="618857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3214F9C-E1D1-9345-9C0B-9D3722E0BAB1}"/>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6" name="Plassholder for bunntekst 5">
            <a:extLst>
              <a:ext uri="{FF2B5EF4-FFF2-40B4-BE49-F238E27FC236}">
                <a16:creationId xmlns:a16="http://schemas.microsoft.com/office/drawing/2014/main" id="{729E0E2F-B596-B41A-967A-AC98B9E8F5C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EE91C2E-8B3F-D89B-A874-347DAE39734B}"/>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110824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ECC031-5167-A743-31E5-8478A70F31B4}"/>
              </a:ext>
            </a:extLst>
          </p:cNvPr>
          <p:cNvSpPr>
            <a:spLocks noGrp="1"/>
          </p:cNvSpPr>
          <p:nvPr>
            <p:ph type="title"/>
          </p:nvPr>
        </p:nvSpPr>
        <p:spPr>
          <a:xfrm>
            <a:off x="1194073" y="519290"/>
            <a:ext cx="14951869" cy="1885245"/>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BC47BCA-4C11-DD92-DC98-8B86422E1BA1}"/>
              </a:ext>
            </a:extLst>
          </p:cNvPr>
          <p:cNvSpPr>
            <a:spLocks noGrp="1"/>
          </p:cNvSpPr>
          <p:nvPr>
            <p:ph type="body" idx="1"/>
          </p:nvPr>
        </p:nvSpPr>
        <p:spPr>
          <a:xfrm>
            <a:off x="1194074" y="2390987"/>
            <a:ext cx="7333728" cy="1171786"/>
          </a:xfrm>
        </p:spPr>
        <p:txBody>
          <a:bodyPr anchor="b"/>
          <a:lstStyle>
            <a:lvl1pPr marL="0" indent="0">
              <a:buNone/>
              <a:defRPr sz="3413" b="1"/>
            </a:lvl1pPr>
            <a:lvl2pPr marL="650093" indent="0">
              <a:buNone/>
              <a:defRPr sz="2844" b="1"/>
            </a:lvl2pPr>
            <a:lvl3pPr marL="1300185" indent="0">
              <a:buNone/>
              <a:defRPr sz="2559" b="1"/>
            </a:lvl3pPr>
            <a:lvl4pPr marL="1950278" indent="0">
              <a:buNone/>
              <a:defRPr sz="2275" b="1"/>
            </a:lvl4pPr>
            <a:lvl5pPr marL="2600371" indent="0">
              <a:buNone/>
              <a:defRPr sz="2275" b="1"/>
            </a:lvl5pPr>
            <a:lvl6pPr marL="3250463" indent="0">
              <a:buNone/>
              <a:defRPr sz="2275" b="1"/>
            </a:lvl6pPr>
            <a:lvl7pPr marL="3900556" indent="0">
              <a:buNone/>
              <a:defRPr sz="2275" b="1"/>
            </a:lvl7pPr>
            <a:lvl8pPr marL="4550649" indent="0">
              <a:buNone/>
              <a:defRPr sz="2275" b="1"/>
            </a:lvl8pPr>
            <a:lvl9pPr marL="5200741" indent="0">
              <a:buNone/>
              <a:defRPr sz="2275"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A70B4A2-D5C0-6A64-31BE-BBD3167BE6EF}"/>
              </a:ext>
            </a:extLst>
          </p:cNvPr>
          <p:cNvSpPr>
            <a:spLocks noGrp="1"/>
          </p:cNvSpPr>
          <p:nvPr>
            <p:ph sz="half" idx="2"/>
          </p:nvPr>
        </p:nvSpPr>
        <p:spPr>
          <a:xfrm>
            <a:off x="1194074" y="3562773"/>
            <a:ext cx="7333728" cy="52403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A6446DF-4830-4B4E-2E1B-2230523FE707}"/>
              </a:ext>
            </a:extLst>
          </p:cNvPr>
          <p:cNvSpPr>
            <a:spLocks noGrp="1"/>
          </p:cNvSpPr>
          <p:nvPr>
            <p:ph type="body" sz="quarter" idx="3"/>
          </p:nvPr>
        </p:nvSpPr>
        <p:spPr>
          <a:xfrm>
            <a:off x="8776097" y="2390987"/>
            <a:ext cx="7369845" cy="1171786"/>
          </a:xfrm>
        </p:spPr>
        <p:txBody>
          <a:bodyPr anchor="b"/>
          <a:lstStyle>
            <a:lvl1pPr marL="0" indent="0">
              <a:buNone/>
              <a:defRPr sz="3413" b="1"/>
            </a:lvl1pPr>
            <a:lvl2pPr marL="650093" indent="0">
              <a:buNone/>
              <a:defRPr sz="2844" b="1"/>
            </a:lvl2pPr>
            <a:lvl3pPr marL="1300185" indent="0">
              <a:buNone/>
              <a:defRPr sz="2559" b="1"/>
            </a:lvl3pPr>
            <a:lvl4pPr marL="1950278" indent="0">
              <a:buNone/>
              <a:defRPr sz="2275" b="1"/>
            </a:lvl4pPr>
            <a:lvl5pPr marL="2600371" indent="0">
              <a:buNone/>
              <a:defRPr sz="2275" b="1"/>
            </a:lvl5pPr>
            <a:lvl6pPr marL="3250463" indent="0">
              <a:buNone/>
              <a:defRPr sz="2275" b="1"/>
            </a:lvl6pPr>
            <a:lvl7pPr marL="3900556" indent="0">
              <a:buNone/>
              <a:defRPr sz="2275" b="1"/>
            </a:lvl7pPr>
            <a:lvl8pPr marL="4550649" indent="0">
              <a:buNone/>
              <a:defRPr sz="2275" b="1"/>
            </a:lvl8pPr>
            <a:lvl9pPr marL="5200741" indent="0">
              <a:buNone/>
              <a:defRPr sz="2275"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921BCD0-AB45-A3C4-FD4D-3EA257ED15B0}"/>
              </a:ext>
            </a:extLst>
          </p:cNvPr>
          <p:cNvSpPr>
            <a:spLocks noGrp="1"/>
          </p:cNvSpPr>
          <p:nvPr>
            <p:ph sz="quarter" idx="4"/>
          </p:nvPr>
        </p:nvSpPr>
        <p:spPr>
          <a:xfrm>
            <a:off x="8776097" y="3562773"/>
            <a:ext cx="7369845" cy="52403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55F4EAA-4630-1B92-1FEB-D620DD2BCD46}"/>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8" name="Plassholder for bunntekst 7">
            <a:extLst>
              <a:ext uri="{FF2B5EF4-FFF2-40B4-BE49-F238E27FC236}">
                <a16:creationId xmlns:a16="http://schemas.microsoft.com/office/drawing/2014/main" id="{B1218E31-9924-663B-F30F-9E63695F5F5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0AE4CDF-37A3-5B3B-0A96-DE3C2BB5B693}"/>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39055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6FFDD5-7FC0-277C-60CC-F3A4964FF6F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BFB2215-A3C8-7A9B-337A-495E8E3C4B12}"/>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4" name="Plassholder for bunntekst 3">
            <a:extLst>
              <a:ext uri="{FF2B5EF4-FFF2-40B4-BE49-F238E27FC236}">
                <a16:creationId xmlns:a16="http://schemas.microsoft.com/office/drawing/2014/main" id="{21B37E52-3C85-9D55-1E1D-46CF10CDBA6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A6632C2-B17C-0E5A-C9E2-225D7F34B259}"/>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31559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6EEC010-C8FE-0E3E-ACAE-5AB396A58D34}"/>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3" name="Plassholder for bunntekst 2">
            <a:extLst>
              <a:ext uri="{FF2B5EF4-FFF2-40B4-BE49-F238E27FC236}">
                <a16:creationId xmlns:a16="http://schemas.microsoft.com/office/drawing/2014/main" id="{96E6C11F-DD55-7536-A8BC-D845F737692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4AC27E2-CD69-3CE2-3610-25828942C517}"/>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139399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096F6-6A72-119B-ECAD-FFE1536F34A6}"/>
              </a:ext>
            </a:extLst>
          </p:cNvPr>
          <p:cNvSpPr>
            <a:spLocks noGrp="1"/>
          </p:cNvSpPr>
          <p:nvPr>
            <p:ph type="title"/>
          </p:nvPr>
        </p:nvSpPr>
        <p:spPr>
          <a:xfrm>
            <a:off x="1194075" y="650240"/>
            <a:ext cx="5591149" cy="2275840"/>
          </a:xfrm>
        </p:spPr>
        <p:txBody>
          <a:bodyPr anchor="b"/>
          <a:lstStyle>
            <a:lvl1pPr>
              <a:defRPr sz="4550"/>
            </a:lvl1pPr>
          </a:lstStyle>
          <a:p>
            <a:r>
              <a:rPr lang="nb-NO"/>
              <a:t>Klikk for å redigere tittelstil</a:t>
            </a:r>
          </a:p>
        </p:txBody>
      </p:sp>
      <p:sp>
        <p:nvSpPr>
          <p:cNvPr id="3" name="Plassholder for innhold 2">
            <a:extLst>
              <a:ext uri="{FF2B5EF4-FFF2-40B4-BE49-F238E27FC236}">
                <a16:creationId xmlns:a16="http://schemas.microsoft.com/office/drawing/2014/main" id="{D0CA5777-941A-39C0-D623-92F66012E5BD}"/>
              </a:ext>
            </a:extLst>
          </p:cNvPr>
          <p:cNvSpPr>
            <a:spLocks noGrp="1"/>
          </p:cNvSpPr>
          <p:nvPr>
            <p:ph idx="1"/>
          </p:nvPr>
        </p:nvSpPr>
        <p:spPr>
          <a:xfrm>
            <a:off x="7369845" y="1404338"/>
            <a:ext cx="8776097" cy="6931378"/>
          </a:xfrm>
        </p:spPr>
        <p:txBody>
          <a:bodyPr/>
          <a:lstStyle>
            <a:lvl1pPr>
              <a:defRPr sz="4550"/>
            </a:lvl1pPr>
            <a:lvl2pPr>
              <a:defRPr sz="3981"/>
            </a:lvl2pPr>
            <a:lvl3pPr>
              <a:defRPr sz="3413"/>
            </a:lvl3pPr>
            <a:lvl4pPr>
              <a:defRPr sz="2844"/>
            </a:lvl4pPr>
            <a:lvl5pPr>
              <a:defRPr sz="2844"/>
            </a:lvl5pPr>
            <a:lvl6pPr>
              <a:defRPr sz="2844"/>
            </a:lvl6pPr>
            <a:lvl7pPr>
              <a:defRPr sz="2844"/>
            </a:lvl7pPr>
            <a:lvl8pPr>
              <a:defRPr sz="2844"/>
            </a:lvl8pPr>
            <a:lvl9pPr>
              <a:defRPr sz="2844"/>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B722876-5C8B-9627-07E5-E7A1A55BDD69}"/>
              </a:ext>
            </a:extLst>
          </p:cNvPr>
          <p:cNvSpPr>
            <a:spLocks noGrp="1"/>
          </p:cNvSpPr>
          <p:nvPr>
            <p:ph type="body" sz="half" idx="2"/>
          </p:nvPr>
        </p:nvSpPr>
        <p:spPr>
          <a:xfrm>
            <a:off x="1194075" y="2926080"/>
            <a:ext cx="5591149" cy="5420925"/>
          </a:xfrm>
        </p:spPr>
        <p:txBody>
          <a:bodyPr/>
          <a:lstStyle>
            <a:lvl1pPr marL="0" indent="0">
              <a:buNone/>
              <a:defRPr sz="2275"/>
            </a:lvl1pPr>
            <a:lvl2pPr marL="650093" indent="0">
              <a:buNone/>
              <a:defRPr sz="1991"/>
            </a:lvl2pPr>
            <a:lvl3pPr marL="1300185" indent="0">
              <a:buNone/>
              <a:defRPr sz="1706"/>
            </a:lvl3pPr>
            <a:lvl4pPr marL="1950278" indent="0">
              <a:buNone/>
              <a:defRPr sz="1422"/>
            </a:lvl4pPr>
            <a:lvl5pPr marL="2600371" indent="0">
              <a:buNone/>
              <a:defRPr sz="1422"/>
            </a:lvl5pPr>
            <a:lvl6pPr marL="3250463" indent="0">
              <a:buNone/>
              <a:defRPr sz="1422"/>
            </a:lvl6pPr>
            <a:lvl7pPr marL="3900556" indent="0">
              <a:buNone/>
              <a:defRPr sz="1422"/>
            </a:lvl7pPr>
            <a:lvl8pPr marL="4550649" indent="0">
              <a:buNone/>
              <a:defRPr sz="1422"/>
            </a:lvl8pPr>
            <a:lvl9pPr marL="5200741" indent="0">
              <a:buNone/>
              <a:defRPr sz="1422"/>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F0AFF21-579D-BE8E-6F28-E1B154B5542C}"/>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6" name="Plassholder for bunntekst 5">
            <a:extLst>
              <a:ext uri="{FF2B5EF4-FFF2-40B4-BE49-F238E27FC236}">
                <a16:creationId xmlns:a16="http://schemas.microsoft.com/office/drawing/2014/main" id="{ACCBC7AC-E522-E169-8978-859ABE48F13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2FC5232-F631-3E12-A716-706425F58437}"/>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313290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951B33-73FE-6207-FAEE-2672149B86BE}"/>
              </a:ext>
            </a:extLst>
          </p:cNvPr>
          <p:cNvSpPr>
            <a:spLocks noGrp="1"/>
          </p:cNvSpPr>
          <p:nvPr>
            <p:ph type="title"/>
          </p:nvPr>
        </p:nvSpPr>
        <p:spPr>
          <a:xfrm>
            <a:off x="1194075" y="650240"/>
            <a:ext cx="5591149" cy="2275840"/>
          </a:xfrm>
        </p:spPr>
        <p:txBody>
          <a:bodyPr anchor="b"/>
          <a:lstStyle>
            <a:lvl1pPr>
              <a:defRPr sz="4550"/>
            </a:lvl1pPr>
          </a:lstStyle>
          <a:p>
            <a:r>
              <a:rPr lang="nb-NO"/>
              <a:t>Klikk for å redigere tittelstil</a:t>
            </a:r>
          </a:p>
        </p:txBody>
      </p:sp>
      <p:sp>
        <p:nvSpPr>
          <p:cNvPr id="3" name="Plassholder for bilde 2">
            <a:extLst>
              <a:ext uri="{FF2B5EF4-FFF2-40B4-BE49-F238E27FC236}">
                <a16:creationId xmlns:a16="http://schemas.microsoft.com/office/drawing/2014/main" id="{8BC6B064-1566-6E85-0E61-250168BB90DD}"/>
              </a:ext>
            </a:extLst>
          </p:cNvPr>
          <p:cNvSpPr>
            <a:spLocks noGrp="1"/>
          </p:cNvSpPr>
          <p:nvPr>
            <p:ph type="pic" idx="1"/>
          </p:nvPr>
        </p:nvSpPr>
        <p:spPr>
          <a:xfrm>
            <a:off x="7369845" y="1404338"/>
            <a:ext cx="8776097" cy="6931378"/>
          </a:xfrm>
        </p:spPr>
        <p:txBody>
          <a:bodyPr/>
          <a:lstStyle>
            <a:lvl1pPr marL="0" indent="0">
              <a:buNone/>
              <a:defRPr sz="4550"/>
            </a:lvl1pPr>
            <a:lvl2pPr marL="650093" indent="0">
              <a:buNone/>
              <a:defRPr sz="3981"/>
            </a:lvl2pPr>
            <a:lvl3pPr marL="1300185" indent="0">
              <a:buNone/>
              <a:defRPr sz="3413"/>
            </a:lvl3pPr>
            <a:lvl4pPr marL="1950278" indent="0">
              <a:buNone/>
              <a:defRPr sz="2844"/>
            </a:lvl4pPr>
            <a:lvl5pPr marL="2600371" indent="0">
              <a:buNone/>
              <a:defRPr sz="2844"/>
            </a:lvl5pPr>
            <a:lvl6pPr marL="3250463" indent="0">
              <a:buNone/>
              <a:defRPr sz="2844"/>
            </a:lvl6pPr>
            <a:lvl7pPr marL="3900556" indent="0">
              <a:buNone/>
              <a:defRPr sz="2844"/>
            </a:lvl7pPr>
            <a:lvl8pPr marL="4550649" indent="0">
              <a:buNone/>
              <a:defRPr sz="2844"/>
            </a:lvl8pPr>
            <a:lvl9pPr marL="5200741" indent="0">
              <a:buNone/>
              <a:defRPr sz="2844"/>
            </a:lvl9pPr>
          </a:lstStyle>
          <a:p>
            <a:endParaRPr lang="nb-NO"/>
          </a:p>
        </p:txBody>
      </p:sp>
      <p:sp>
        <p:nvSpPr>
          <p:cNvPr id="4" name="Plassholder for tekst 3">
            <a:extLst>
              <a:ext uri="{FF2B5EF4-FFF2-40B4-BE49-F238E27FC236}">
                <a16:creationId xmlns:a16="http://schemas.microsoft.com/office/drawing/2014/main" id="{B4512A80-0E4D-149B-9A8A-DB7BE163C773}"/>
              </a:ext>
            </a:extLst>
          </p:cNvPr>
          <p:cNvSpPr>
            <a:spLocks noGrp="1"/>
          </p:cNvSpPr>
          <p:nvPr>
            <p:ph type="body" sz="half" idx="2"/>
          </p:nvPr>
        </p:nvSpPr>
        <p:spPr>
          <a:xfrm>
            <a:off x="1194075" y="2926080"/>
            <a:ext cx="5591149" cy="5420925"/>
          </a:xfrm>
        </p:spPr>
        <p:txBody>
          <a:bodyPr/>
          <a:lstStyle>
            <a:lvl1pPr marL="0" indent="0">
              <a:buNone/>
              <a:defRPr sz="2275"/>
            </a:lvl1pPr>
            <a:lvl2pPr marL="650093" indent="0">
              <a:buNone/>
              <a:defRPr sz="1991"/>
            </a:lvl2pPr>
            <a:lvl3pPr marL="1300185" indent="0">
              <a:buNone/>
              <a:defRPr sz="1706"/>
            </a:lvl3pPr>
            <a:lvl4pPr marL="1950278" indent="0">
              <a:buNone/>
              <a:defRPr sz="1422"/>
            </a:lvl4pPr>
            <a:lvl5pPr marL="2600371" indent="0">
              <a:buNone/>
              <a:defRPr sz="1422"/>
            </a:lvl5pPr>
            <a:lvl6pPr marL="3250463" indent="0">
              <a:buNone/>
              <a:defRPr sz="1422"/>
            </a:lvl6pPr>
            <a:lvl7pPr marL="3900556" indent="0">
              <a:buNone/>
              <a:defRPr sz="1422"/>
            </a:lvl7pPr>
            <a:lvl8pPr marL="4550649" indent="0">
              <a:buNone/>
              <a:defRPr sz="1422"/>
            </a:lvl8pPr>
            <a:lvl9pPr marL="5200741" indent="0">
              <a:buNone/>
              <a:defRPr sz="1422"/>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604EDB6-224E-AFFC-C4E2-C4A42EAEBC11}"/>
              </a:ext>
            </a:extLst>
          </p:cNvPr>
          <p:cNvSpPr>
            <a:spLocks noGrp="1"/>
          </p:cNvSpPr>
          <p:nvPr>
            <p:ph type="dt" sz="half" idx="10"/>
          </p:nvPr>
        </p:nvSpPr>
        <p:spPr/>
        <p:txBody>
          <a:bodyPr/>
          <a:lstStyle/>
          <a:p>
            <a:fld id="{B8B22F5D-2149-4BE1-A305-F5D5106FDEA3}" type="datetimeFigureOut">
              <a:rPr lang="nb-NO" smtClean="0"/>
              <a:t>25.03.2026</a:t>
            </a:fld>
            <a:endParaRPr lang="nb-NO"/>
          </a:p>
        </p:txBody>
      </p:sp>
      <p:sp>
        <p:nvSpPr>
          <p:cNvPr id="6" name="Plassholder for bunntekst 5">
            <a:extLst>
              <a:ext uri="{FF2B5EF4-FFF2-40B4-BE49-F238E27FC236}">
                <a16:creationId xmlns:a16="http://schemas.microsoft.com/office/drawing/2014/main" id="{58018374-C0FD-55A8-2401-DC9633838CF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4BFBEDF-644C-CAA1-546A-FCF3A204B599}"/>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173289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ADF264F-CD96-896F-5429-669428359B91}"/>
              </a:ext>
            </a:extLst>
          </p:cNvPr>
          <p:cNvSpPr>
            <a:spLocks noGrp="1"/>
          </p:cNvSpPr>
          <p:nvPr>
            <p:ph type="title"/>
          </p:nvPr>
        </p:nvSpPr>
        <p:spPr>
          <a:xfrm>
            <a:off x="1191816" y="519290"/>
            <a:ext cx="14951869" cy="1885245"/>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C6B4B6C-841D-EDBF-F928-F742A2FA570E}"/>
              </a:ext>
            </a:extLst>
          </p:cNvPr>
          <p:cNvSpPr>
            <a:spLocks noGrp="1"/>
          </p:cNvSpPr>
          <p:nvPr>
            <p:ph type="body" idx="1"/>
          </p:nvPr>
        </p:nvSpPr>
        <p:spPr>
          <a:xfrm>
            <a:off x="1191816" y="2596444"/>
            <a:ext cx="14951869" cy="618857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BF27228-7D49-67E2-B5EB-0ADD7A317CFE}"/>
              </a:ext>
            </a:extLst>
          </p:cNvPr>
          <p:cNvSpPr>
            <a:spLocks noGrp="1"/>
          </p:cNvSpPr>
          <p:nvPr>
            <p:ph type="dt" sz="half" idx="2"/>
          </p:nvPr>
        </p:nvSpPr>
        <p:spPr>
          <a:xfrm>
            <a:off x="1191815" y="9040143"/>
            <a:ext cx="3900488" cy="519289"/>
          </a:xfrm>
          <a:prstGeom prst="rect">
            <a:avLst/>
          </a:prstGeom>
        </p:spPr>
        <p:txBody>
          <a:bodyPr vert="horz" lIns="91440" tIns="45720" rIns="91440" bIns="45720" rtlCol="0" anchor="ctr"/>
          <a:lstStyle>
            <a:lvl1pPr algn="l">
              <a:defRPr sz="1706">
                <a:solidFill>
                  <a:schemeClr val="tx1">
                    <a:tint val="82000"/>
                  </a:schemeClr>
                </a:solidFill>
              </a:defRPr>
            </a:lvl1pPr>
          </a:lstStyle>
          <a:p>
            <a:fld id="{B8B22F5D-2149-4BE1-A305-F5D5106FDEA3}" type="datetimeFigureOut">
              <a:rPr lang="nb-NO" smtClean="0"/>
              <a:t>25.03.2026</a:t>
            </a:fld>
            <a:endParaRPr lang="nb-NO"/>
          </a:p>
        </p:txBody>
      </p:sp>
      <p:sp>
        <p:nvSpPr>
          <p:cNvPr id="5" name="Plassholder for bunntekst 4">
            <a:extLst>
              <a:ext uri="{FF2B5EF4-FFF2-40B4-BE49-F238E27FC236}">
                <a16:creationId xmlns:a16="http://schemas.microsoft.com/office/drawing/2014/main" id="{B5D71B7B-F140-6875-CA1C-53811F4F22DF}"/>
              </a:ext>
            </a:extLst>
          </p:cNvPr>
          <p:cNvSpPr>
            <a:spLocks noGrp="1"/>
          </p:cNvSpPr>
          <p:nvPr>
            <p:ph type="ftr" sz="quarter" idx="3"/>
          </p:nvPr>
        </p:nvSpPr>
        <p:spPr>
          <a:xfrm>
            <a:off x="5742385" y="9040143"/>
            <a:ext cx="5850731" cy="519289"/>
          </a:xfrm>
          <a:prstGeom prst="rect">
            <a:avLst/>
          </a:prstGeom>
        </p:spPr>
        <p:txBody>
          <a:bodyPr vert="horz" lIns="91440" tIns="45720" rIns="91440" bIns="45720" rtlCol="0" anchor="ctr"/>
          <a:lstStyle>
            <a:lvl1pPr algn="ctr">
              <a:defRPr sz="1706">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EF682556-609F-9DA2-F463-26BEED0684CC}"/>
              </a:ext>
            </a:extLst>
          </p:cNvPr>
          <p:cNvSpPr>
            <a:spLocks noGrp="1"/>
          </p:cNvSpPr>
          <p:nvPr>
            <p:ph type="sldNum" sz="quarter" idx="4"/>
          </p:nvPr>
        </p:nvSpPr>
        <p:spPr>
          <a:xfrm>
            <a:off x="12243197" y="9040143"/>
            <a:ext cx="3900488" cy="519289"/>
          </a:xfrm>
          <a:prstGeom prst="rect">
            <a:avLst/>
          </a:prstGeom>
        </p:spPr>
        <p:txBody>
          <a:bodyPr vert="horz" lIns="91440" tIns="45720" rIns="91440" bIns="45720" rtlCol="0" anchor="ctr"/>
          <a:lstStyle>
            <a:lvl1pPr algn="r">
              <a:defRPr sz="1706">
                <a:solidFill>
                  <a:schemeClr val="tx1">
                    <a:tint val="82000"/>
                  </a:schemeClr>
                </a:solidFill>
              </a:defRPr>
            </a:lvl1pPr>
          </a:lstStyle>
          <a:p>
            <a:fld id="{86CB4B4D-7CA3-9044-876B-883B54F8677D}" type="slidenum">
              <a:rPr lang="nb-NO" smtClean="0"/>
              <a:t>‹#›</a:t>
            </a:fld>
            <a:endParaRPr lang="nb-NO"/>
          </a:p>
        </p:txBody>
      </p:sp>
    </p:spTree>
    <p:extLst>
      <p:ext uri="{BB962C8B-B14F-4D97-AF65-F5344CB8AC3E}">
        <p14:creationId xmlns:p14="http://schemas.microsoft.com/office/powerpoint/2010/main" val="22907975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l" defTabSz="1300185" rtl="0" eaLnBrk="1" latinLnBrk="0" hangingPunct="1">
        <a:lnSpc>
          <a:spcPct val="90000"/>
        </a:lnSpc>
        <a:spcBef>
          <a:spcPct val="0"/>
        </a:spcBef>
        <a:buNone/>
        <a:defRPr sz="6256" kern="1200">
          <a:solidFill>
            <a:schemeClr val="tx1"/>
          </a:solidFill>
          <a:latin typeface="+mj-lt"/>
          <a:ea typeface="+mj-ea"/>
          <a:cs typeface="+mj-cs"/>
        </a:defRPr>
      </a:lvl1pPr>
    </p:titleStyle>
    <p:bodyStyle>
      <a:lvl1pPr marL="325046" indent="-325046" algn="l" defTabSz="1300185" rtl="0" eaLnBrk="1" latinLnBrk="0" hangingPunct="1">
        <a:lnSpc>
          <a:spcPct val="90000"/>
        </a:lnSpc>
        <a:spcBef>
          <a:spcPts val="1422"/>
        </a:spcBef>
        <a:buFont typeface="Arial" panose="020B0604020202020204" pitchFamily="34" charset="0"/>
        <a:buChar char="•"/>
        <a:defRPr sz="3981" kern="1200">
          <a:solidFill>
            <a:schemeClr val="tx1"/>
          </a:solidFill>
          <a:latin typeface="+mn-lt"/>
          <a:ea typeface="+mn-ea"/>
          <a:cs typeface="+mn-cs"/>
        </a:defRPr>
      </a:lvl1pPr>
      <a:lvl2pPr marL="975139" indent="-325046" algn="l" defTabSz="1300185"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232" indent="-325046" algn="l" defTabSz="1300185"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324" indent="-325046" algn="l" defTabSz="1300185" rtl="0" eaLnBrk="1" latinLnBrk="0" hangingPunct="1">
        <a:lnSpc>
          <a:spcPct val="90000"/>
        </a:lnSpc>
        <a:spcBef>
          <a:spcPts val="711"/>
        </a:spcBef>
        <a:buFont typeface="Arial" panose="020B0604020202020204" pitchFamily="34" charset="0"/>
        <a:buChar char="•"/>
        <a:defRPr sz="2559" kern="1200">
          <a:solidFill>
            <a:schemeClr val="tx1"/>
          </a:solidFill>
          <a:latin typeface="+mn-lt"/>
          <a:ea typeface="+mn-ea"/>
          <a:cs typeface="+mn-cs"/>
        </a:defRPr>
      </a:lvl4pPr>
      <a:lvl5pPr marL="2925417" indent="-325046" algn="l" defTabSz="1300185" rtl="0" eaLnBrk="1" latinLnBrk="0" hangingPunct="1">
        <a:lnSpc>
          <a:spcPct val="90000"/>
        </a:lnSpc>
        <a:spcBef>
          <a:spcPts val="711"/>
        </a:spcBef>
        <a:buFont typeface="Arial" panose="020B0604020202020204" pitchFamily="34" charset="0"/>
        <a:buChar char="•"/>
        <a:defRPr sz="2559" kern="1200">
          <a:solidFill>
            <a:schemeClr val="tx1"/>
          </a:solidFill>
          <a:latin typeface="+mn-lt"/>
          <a:ea typeface="+mn-ea"/>
          <a:cs typeface="+mn-cs"/>
        </a:defRPr>
      </a:lvl5pPr>
      <a:lvl6pPr marL="3575510" indent="-325046" algn="l" defTabSz="1300185" rtl="0" eaLnBrk="1" latinLnBrk="0" hangingPunct="1">
        <a:lnSpc>
          <a:spcPct val="90000"/>
        </a:lnSpc>
        <a:spcBef>
          <a:spcPts val="711"/>
        </a:spcBef>
        <a:buFont typeface="Arial" panose="020B0604020202020204" pitchFamily="34" charset="0"/>
        <a:buChar char="•"/>
        <a:defRPr sz="2559" kern="1200">
          <a:solidFill>
            <a:schemeClr val="tx1"/>
          </a:solidFill>
          <a:latin typeface="+mn-lt"/>
          <a:ea typeface="+mn-ea"/>
          <a:cs typeface="+mn-cs"/>
        </a:defRPr>
      </a:lvl6pPr>
      <a:lvl7pPr marL="4225602" indent="-325046" algn="l" defTabSz="1300185" rtl="0" eaLnBrk="1" latinLnBrk="0" hangingPunct="1">
        <a:lnSpc>
          <a:spcPct val="90000"/>
        </a:lnSpc>
        <a:spcBef>
          <a:spcPts val="711"/>
        </a:spcBef>
        <a:buFont typeface="Arial" panose="020B0604020202020204" pitchFamily="34" charset="0"/>
        <a:buChar char="•"/>
        <a:defRPr sz="2559" kern="1200">
          <a:solidFill>
            <a:schemeClr val="tx1"/>
          </a:solidFill>
          <a:latin typeface="+mn-lt"/>
          <a:ea typeface="+mn-ea"/>
          <a:cs typeface="+mn-cs"/>
        </a:defRPr>
      </a:lvl7pPr>
      <a:lvl8pPr marL="4875695" indent="-325046" algn="l" defTabSz="1300185" rtl="0" eaLnBrk="1" latinLnBrk="0" hangingPunct="1">
        <a:lnSpc>
          <a:spcPct val="90000"/>
        </a:lnSpc>
        <a:spcBef>
          <a:spcPts val="711"/>
        </a:spcBef>
        <a:buFont typeface="Arial" panose="020B0604020202020204" pitchFamily="34" charset="0"/>
        <a:buChar char="•"/>
        <a:defRPr sz="2559" kern="1200">
          <a:solidFill>
            <a:schemeClr val="tx1"/>
          </a:solidFill>
          <a:latin typeface="+mn-lt"/>
          <a:ea typeface="+mn-ea"/>
          <a:cs typeface="+mn-cs"/>
        </a:defRPr>
      </a:lvl8pPr>
      <a:lvl9pPr marL="5525788" indent="-325046" algn="l" defTabSz="1300185" rtl="0" eaLnBrk="1" latinLnBrk="0" hangingPunct="1">
        <a:lnSpc>
          <a:spcPct val="90000"/>
        </a:lnSpc>
        <a:spcBef>
          <a:spcPts val="711"/>
        </a:spcBef>
        <a:buFont typeface="Arial" panose="020B0604020202020204" pitchFamily="34" charset="0"/>
        <a:buChar char="•"/>
        <a:defRPr sz="2559" kern="1200">
          <a:solidFill>
            <a:schemeClr val="tx1"/>
          </a:solidFill>
          <a:latin typeface="+mn-lt"/>
          <a:ea typeface="+mn-ea"/>
          <a:cs typeface="+mn-cs"/>
        </a:defRPr>
      </a:lvl9pPr>
    </p:bodyStyle>
    <p:otherStyle>
      <a:defPPr>
        <a:defRPr lang="nb-NO"/>
      </a:defPPr>
      <a:lvl1pPr marL="0" algn="l" defTabSz="1300185" rtl="0" eaLnBrk="1" latinLnBrk="0" hangingPunct="1">
        <a:defRPr sz="2559" kern="1200">
          <a:solidFill>
            <a:schemeClr val="tx1"/>
          </a:solidFill>
          <a:latin typeface="+mn-lt"/>
          <a:ea typeface="+mn-ea"/>
          <a:cs typeface="+mn-cs"/>
        </a:defRPr>
      </a:lvl1pPr>
      <a:lvl2pPr marL="650093" algn="l" defTabSz="1300185" rtl="0" eaLnBrk="1" latinLnBrk="0" hangingPunct="1">
        <a:defRPr sz="2559" kern="1200">
          <a:solidFill>
            <a:schemeClr val="tx1"/>
          </a:solidFill>
          <a:latin typeface="+mn-lt"/>
          <a:ea typeface="+mn-ea"/>
          <a:cs typeface="+mn-cs"/>
        </a:defRPr>
      </a:lvl2pPr>
      <a:lvl3pPr marL="1300185" algn="l" defTabSz="1300185" rtl="0" eaLnBrk="1" latinLnBrk="0" hangingPunct="1">
        <a:defRPr sz="2559" kern="1200">
          <a:solidFill>
            <a:schemeClr val="tx1"/>
          </a:solidFill>
          <a:latin typeface="+mn-lt"/>
          <a:ea typeface="+mn-ea"/>
          <a:cs typeface="+mn-cs"/>
        </a:defRPr>
      </a:lvl3pPr>
      <a:lvl4pPr marL="1950278" algn="l" defTabSz="1300185" rtl="0" eaLnBrk="1" latinLnBrk="0" hangingPunct="1">
        <a:defRPr sz="2559" kern="1200">
          <a:solidFill>
            <a:schemeClr val="tx1"/>
          </a:solidFill>
          <a:latin typeface="+mn-lt"/>
          <a:ea typeface="+mn-ea"/>
          <a:cs typeface="+mn-cs"/>
        </a:defRPr>
      </a:lvl4pPr>
      <a:lvl5pPr marL="2600371" algn="l" defTabSz="1300185" rtl="0" eaLnBrk="1" latinLnBrk="0" hangingPunct="1">
        <a:defRPr sz="2559" kern="1200">
          <a:solidFill>
            <a:schemeClr val="tx1"/>
          </a:solidFill>
          <a:latin typeface="+mn-lt"/>
          <a:ea typeface="+mn-ea"/>
          <a:cs typeface="+mn-cs"/>
        </a:defRPr>
      </a:lvl5pPr>
      <a:lvl6pPr marL="3250463" algn="l" defTabSz="1300185" rtl="0" eaLnBrk="1" latinLnBrk="0" hangingPunct="1">
        <a:defRPr sz="2559" kern="1200">
          <a:solidFill>
            <a:schemeClr val="tx1"/>
          </a:solidFill>
          <a:latin typeface="+mn-lt"/>
          <a:ea typeface="+mn-ea"/>
          <a:cs typeface="+mn-cs"/>
        </a:defRPr>
      </a:lvl6pPr>
      <a:lvl7pPr marL="3900556" algn="l" defTabSz="1300185" rtl="0" eaLnBrk="1" latinLnBrk="0" hangingPunct="1">
        <a:defRPr sz="2559" kern="1200">
          <a:solidFill>
            <a:schemeClr val="tx1"/>
          </a:solidFill>
          <a:latin typeface="+mn-lt"/>
          <a:ea typeface="+mn-ea"/>
          <a:cs typeface="+mn-cs"/>
        </a:defRPr>
      </a:lvl7pPr>
      <a:lvl8pPr marL="4550649" algn="l" defTabSz="1300185" rtl="0" eaLnBrk="1" latinLnBrk="0" hangingPunct="1">
        <a:defRPr sz="2559" kern="1200">
          <a:solidFill>
            <a:schemeClr val="tx1"/>
          </a:solidFill>
          <a:latin typeface="+mn-lt"/>
          <a:ea typeface="+mn-ea"/>
          <a:cs typeface="+mn-cs"/>
        </a:defRPr>
      </a:lvl8pPr>
      <a:lvl9pPr marL="5200741" algn="l" defTabSz="1300185" rtl="0" eaLnBrk="1" latinLnBrk="0" hangingPunct="1">
        <a:defRPr sz="2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a.wikipedia.org/wiki/Solsysteme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pixabay.com/no/venner-vennskap-folk-3077835/"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pixabay.com/de/junge-kinder-zeichnung-weiblich-129878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nychenne.com/category/kommunikation/iphone/" TargetMode="External"/><Relationship Id="rId5" Type="http://schemas.openxmlformats.org/officeDocument/2006/relationships/image" Target="../media/image25.jpeg"/><Relationship Id="rId4" Type="http://schemas.openxmlformats.org/officeDocument/2006/relationships/hyperlink" Target="https://commons.wikimedia.org/wiki/Category:Pencil_hardnes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www.menti.com/" TargetMode="Externa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hyperlink" Target="https://vigiloskole.zendesk.com/hc/no/articles/360010495780--Web-SFO-AKS-s%C3%B8kna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840802699/7ac3a58012?share=copy"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Shape 236"/>
          <p:cNvSpPr txBox="1">
            <a:spLocks noGrp="1"/>
          </p:cNvSpPr>
          <p:nvPr>
            <p:ph type="title"/>
          </p:nvPr>
        </p:nvSpPr>
        <p:spPr>
          <a:xfrm>
            <a:off x="866856" y="312802"/>
            <a:ext cx="7681196" cy="1865954"/>
          </a:xfrm>
        </p:spPr>
        <p:txBody>
          <a:bodyPr lIns="0" tIns="0" rIns="0" bIns="0">
            <a:normAutofit/>
          </a:bodyPr>
          <a:lstStyle/>
          <a:p>
            <a:pPr>
              <a:lnSpc>
                <a:spcPct val="90000"/>
              </a:lnSpc>
              <a:defRPr sz="6500"/>
            </a:pPr>
            <a:r>
              <a:rPr lang="nb-NO" sz="5000" b="0" i="0" u="none" strike="noStrike" cap="none" spc="0" baseline="0">
                <a:uFillTx/>
                <a:latin typeface="Oslo Sans Office Normal"/>
                <a:ea typeface="Oslo Sans Office Normal"/>
                <a:cs typeface="Oslo Sans Office Normal"/>
                <a:sym typeface="Oslo Sans Office Normal"/>
              </a:rPr>
              <a:t>Velkommen til foreldremøte 1</a:t>
            </a:r>
            <a:r>
              <a:rPr lang="nb-NO" sz="5000"/>
              <a:t>9</a:t>
            </a:r>
            <a:r>
              <a:rPr lang="nb-NO" sz="5000" b="0" i="0" u="none" strike="noStrike" cap="none" spc="0" baseline="0">
                <a:uFillTx/>
                <a:latin typeface="Oslo Sans Office Normal"/>
                <a:ea typeface="Oslo Sans Office Normal"/>
                <a:cs typeface="Oslo Sans Office Normal"/>
                <a:sym typeface="Oslo Sans Office Normal"/>
              </a:rPr>
              <a:t>. mars </a:t>
            </a:r>
          </a:p>
        </p:txBody>
      </p:sp>
      <p:sp>
        <p:nvSpPr>
          <p:cNvPr id="13" name="TekstSylinder 12">
            <a:extLst>
              <a:ext uri="{FF2B5EF4-FFF2-40B4-BE49-F238E27FC236}">
                <a16:creationId xmlns:a16="http://schemas.microsoft.com/office/drawing/2014/main" id="{0339A122-21DE-4259-BCAB-34BEBDC3942A}"/>
              </a:ext>
            </a:extLst>
          </p:cNvPr>
          <p:cNvSpPr txBox="1"/>
          <p:nvPr/>
        </p:nvSpPr>
        <p:spPr>
          <a:xfrm>
            <a:off x="783551" y="2178756"/>
            <a:ext cx="7847805" cy="60718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style>
          <a:lnRef idx="0">
            <a:scrgbClr r="0" g="0" b="0"/>
          </a:lnRef>
          <a:fillRef idx="0">
            <a:scrgbClr r="0" g="0" b="0"/>
          </a:fillRef>
          <a:effectRef idx="0">
            <a:scrgbClr r="0" g="0" b="0"/>
          </a:effectRef>
          <a:fontRef idx="none"/>
        </p:style>
        <p:txBody>
          <a:bodyPr lIns="0" tIns="0" rIns="0" bIns="0" anchor="t">
            <a:noAutofit/>
          </a:bodyPr>
          <a:lstStyle/>
          <a:p>
            <a:pPr defTabSz="975389">
              <a:spcBef>
                <a:spcPts val="1200"/>
              </a:spcBef>
            </a:pPr>
            <a:r>
              <a:rPr lang="nb-NO" dirty="0">
                <a:latin typeface="Oslo Sans Office"/>
              </a:rPr>
              <a:t>Innhold: </a:t>
            </a:r>
          </a:p>
          <a:p>
            <a:pPr defTabSz="975389">
              <a:spcBef>
                <a:spcPts val="1200"/>
              </a:spcBef>
            </a:pPr>
            <a:r>
              <a:rPr lang="nb-NO" dirty="0">
                <a:latin typeface="Oslo Sans Office"/>
              </a:rPr>
              <a:t>17.30 – 18.15, informasjon om: </a:t>
            </a:r>
          </a:p>
          <a:p>
            <a:pPr marL="342900" indent="-342900" defTabSz="975389">
              <a:spcBef>
                <a:spcPts val="1200"/>
              </a:spcBef>
              <a:buFont typeface="Arial" panose="020B0604020202020204" pitchFamily="34" charset="0"/>
              <a:buChar char="•"/>
            </a:pPr>
            <a:r>
              <a:rPr lang="nb-NO" dirty="0">
                <a:latin typeface="Oslo Sans Office"/>
              </a:rPr>
              <a:t>Om Holmen skole </a:t>
            </a:r>
          </a:p>
          <a:p>
            <a:pPr marL="342900" indent="-342900" defTabSz="975389">
              <a:spcBef>
                <a:spcPts val="1200"/>
              </a:spcBef>
              <a:buFont typeface="Arial" panose="020B0604020202020204" pitchFamily="34" charset="0"/>
              <a:buChar char="•"/>
            </a:pPr>
            <a:r>
              <a:rPr lang="nb-NO" dirty="0">
                <a:latin typeface="Oslo Sans Office"/>
              </a:rPr>
              <a:t>Informasjon fra idrettslaget Ready </a:t>
            </a:r>
          </a:p>
          <a:p>
            <a:pPr marL="342900" indent="-342900" defTabSz="975389">
              <a:spcBef>
                <a:spcPts val="1200"/>
              </a:spcBef>
              <a:buFont typeface="Arial" panose="020B0604020202020204" pitchFamily="34" charset="0"/>
              <a:buChar char="•"/>
            </a:pPr>
            <a:r>
              <a:rPr lang="nb-NO" dirty="0">
                <a:latin typeface="Oslo Sans Office"/>
              </a:rPr>
              <a:t>Informasjon fra skolehelsetjensten </a:t>
            </a:r>
          </a:p>
          <a:p>
            <a:pPr marL="342900" indent="-342900" defTabSz="975389">
              <a:spcBef>
                <a:spcPts val="1200"/>
              </a:spcBef>
              <a:buFont typeface="Arial" panose="020B0604020202020204" pitchFamily="34" charset="0"/>
              <a:buChar char="•"/>
            </a:pPr>
            <a:r>
              <a:rPr lang="nb-NO" dirty="0">
                <a:latin typeface="Oslo Sans Office"/>
              </a:rPr>
              <a:t>Overgang barnehage og skole </a:t>
            </a:r>
          </a:p>
          <a:p>
            <a:pPr marL="342900" indent="-342900" defTabSz="975389">
              <a:spcBef>
                <a:spcPts val="1200"/>
              </a:spcBef>
              <a:buFont typeface="Arial" panose="020B0604020202020204" pitchFamily="34" charset="0"/>
              <a:buChar char="•"/>
            </a:pPr>
            <a:r>
              <a:rPr lang="nb-NO" dirty="0">
                <a:latin typeface="Oslo Sans Office"/>
              </a:rPr>
              <a:t>Litt om 6-åringen</a:t>
            </a:r>
          </a:p>
          <a:p>
            <a:pPr marL="342900" indent="-342900" defTabSz="975389">
              <a:spcBef>
                <a:spcPts val="1200"/>
              </a:spcBef>
              <a:buFont typeface="Arial" panose="020B0604020202020204" pitchFamily="34" charset="0"/>
              <a:buChar char="•"/>
            </a:pPr>
            <a:r>
              <a:rPr lang="nb-NO" dirty="0">
                <a:latin typeface="Oslo Sans Office"/>
              </a:rPr>
              <a:t>Retningslinjer for inndeling av grupper/klasser</a:t>
            </a:r>
          </a:p>
          <a:p>
            <a:pPr marL="342900" indent="-342900" defTabSz="975389">
              <a:spcBef>
                <a:spcPts val="1200"/>
              </a:spcBef>
              <a:buFont typeface="Arial" panose="020B0604020202020204" pitchFamily="34" charset="0"/>
              <a:buChar char="•"/>
            </a:pPr>
            <a:endParaRPr lang="nb-NO" sz="2100" dirty="0">
              <a:latin typeface="Oslo Sans Office"/>
            </a:endParaRPr>
          </a:p>
          <a:p>
            <a:pPr defTabSz="975389">
              <a:spcBef>
                <a:spcPts val="1200"/>
              </a:spcBef>
            </a:pPr>
            <a:r>
              <a:rPr lang="nb-NO" dirty="0">
                <a:latin typeface="Oslo Sans Office"/>
              </a:rPr>
              <a:t>18.15 – 19.15, grupper </a:t>
            </a:r>
          </a:p>
          <a:p>
            <a:pPr marL="342900" indent="-342900" defTabSz="975389">
              <a:spcBef>
                <a:spcPts val="1200"/>
              </a:spcBef>
              <a:buFont typeface="Arial" panose="020B0604020202020204" pitchFamily="34" charset="0"/>
              <a:buChar char="•"/>
            </a:pPr>
            <a:r>
              <a:rPr lang="nb-NO" dirty="0">
                <a:latin typeface="Oslo Sans Office"/>
              </a:rPr>
              <a:t>Hverdagen på 1. trinn (klasserom i enden av gangen i 2. etasje)</a:t>
            </a:r>
          </a:p>
          <a:p>
            <a:pPr marL="342900" indent="-342900" defTabSz="975389">
              <a:spcBef>
                <a:spcPts val="1200"/>
              </a:spcBef>
              <a:buFont typeface="Arial" panose="020B0604020202020204" pitchFamily="34" charset="0"/>
              <a:buChar char="•"/>
            </a:pPr>
            <a:r>
              <a:rPr lang="nb-NO" dirty="0">
                <a:latin typeface="Oslo Sans Office"/>
              </a:rPr>
              <a:t>Skole-hjem samarbeid og forventningsavklaringer (personalrommet)</a:t>
            </a:r>
          </a:p>
          <a:p>
            <a:pPr marL="342900" indent="-342900" defTabSz="975389">
              <a:spcBef>
                <a:spcPts val="1200"/>
              </a:spcBef>
              <a:buFont typeface="Arial" panose="020B0604020202020204" pitchFamily="34" charset="0"/>
              <a:buChar char="•"/>
            </a:pPr>
            <a:r>
              <a:rPr lang="nb-NO" dirty="0">
                <a:latin typeface="Oslo Sans Office"/>
              </a:rPr>
              <a:t>Aktivitetsskolen – AKS (klasserom på toppen av Galaksen)</a:t>
            </a:r>
          </a:p>
          <a:p>
            <a:pPr defTabSz="975389">
              <a:spcBef>
                <a:spcPts val="1200"/>
              </a:spcBef>
            </a:pPr>
            <a:endParaRPr lang="nb-NO" sz="2100" dirty="0">
              <a:latin typeface="Oslo Sans Office"/>
            </a:endParaRPr>
          </a:p>
          <a:p>
            <a:pPr defTabSz="975389">
              <a:spcBef>
                <a:spcPts val="1200"/>
              </a:spcBef>
            </a:pPr>
            <a:r>
              <a:rPr lang="nb-NO" dirty="0">
                <a:latin typeface="Oslo Sans Office"/>
              </a:rPr>
              <a:t>19.15 – 19.30 </a:t>
            </a:r>
          </a:p>
          <a:p>
            <a:pPr marL="342900" indent="-342900" defTabSz="975389">
              <a:spcBef>
                <a:spcPts val="1200"/>
              </a:spcBef>
              <a:buFont typeface="Arial" panose="020B0604020202020204" pitchFamily="34" charset="0"/>
              <a:buChar char="•"/>
            </a:pPr>
            <a:r>
              <a:rPr lang="nb-NO" dirty="0">
                <a:latin typeface="Oslo Sans Office"/>
              </a:rPr>
              <a:t>Oppsummering, spørsmål og evaluering av møtet </a:t>
            </a:r>
          </a:p>
          <a:p>
            <a:pPr marL="342900" indent="-342900" defTabSz="975389">
              <a:spcBef>
                <a:spcPts val="1200"/>
              </a:spcBef>
              <a:buFont typeface="Arial" panose="020B0604020202020204" pitchFamily="34" charset="0"/>
              <a:buChar char="•"/>
            </a:pPr>
            <a:endParaRPr lang="nb-NO" sz="2100" dirty="0"/>
          </a:p>
          <a:p>
            <a:pPr defTabSz="975389">
              <a:spcBef>
                <a:spcPts val="1200"/>
              </a:spcBef>
            </a:pPr>
            <a:endParaRPr lang="nb-NO" sz="2100" dirty="0"/>
          </a:p>
          <a:p>
            <a:pPr defTabSz="975389">
              <a:spcBef>
                <a:spcPts val="1200"/>
              </a:spcBef>
            </a:pPr>
            <a:endParaRPr lang="nb-NO" sz="2100" dirty="0"/>
          </a:p>
          <a:p>
            <a:pPr defTabSz="975389">
              <a:spcBef>
                <a:spcPts val="1200"/>
              </a:spcBef>
            </a:pPr>
            <a:endParaRPr lang="nb-NO" sz="2100" dirty="0">
              <a:effectLst/>
            </a:endParaRPr>
          </a:p>
          <a:p>
            <a:pPr lvl="0" defTabSz="975389">
              <a:spcBef>
                <a:spcPts val="1200"/>
              </a:spcBef>
            </a:pPr>
            <a:endParaRPr lang="nb-NO" sz="2100" dirty="0">
              <a:effectLst/>
            </a:endParaRPr>
          </a:p>
          <a:p>
            <a:pPr lvl="0" defTabSz="975389">
              <a:spcBef>
                <a:spcPts val="1200"/>
              </a:spcBef>
            </a:pPr>
            <a:endParaRPr lang="nb-NO" sz="2100" dirty="0">
              <a:effectLst/>
            </a:endParaRPr>
          </a:p>
        </p:txBody>
      </p:sp>
      <p:pic>
        <p:nvPicPr>
          <p:cNvPr id="2099" name="Holmen skole.png" descr="Holmen skole.png"/>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787450" y="10"/>
            <a:ext cx="8539160" cy="9753590"/>
          </a:xfrm>
          <a:prstGeom prst="rect">
            <a:avLst/>
          </a:prstGeom>
          <a:noFill/>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atin typeface="Oslo Sans Office" panose="02000000000000000000" pitchFamily="2" charset="0"/>
              </a:rPr>
              <a:t>Overgangen fra barnehage til skole: </a:t>
            </a:r>
          </a:p>
        </p:txBody>
      </p:sp>
      <p:sp>
        <p:nvSpPr>
          <p:cNvPr id="3" name="Plassholder for tekst 2"/>
          <p:cNvSpPr>
            <a:spLocks noGrp="1"/>
          </p:cNvSpPr>
          <p:nvPr>
            <p:ph type="body" idx="1"/>
          </p:nvPr>
        </p:nvSpPr>
        <p:spPr/>
        <p:txBody>
          <a:bodyPr/>
          <a:lstStyle/>
          <a:p>
            <a:r>
              <a:rPr lang="nb-NO">
                <a:latin typeface="Oslo Sans Office" panose="02000000000000000000" pitchFamily="2" charset="0"/>
              </a:rPr>
              <a:t>Overgangen kan være utfordrende</a:t>
            </a:r>
          </a:p>
          <a:p>
            <a:pPr lvl="1"/>
            <a:r>
              <a:rPr lang="nb-NO">
                <a:latin typeface="Oslo Sans Office" panose="02000000000000000000" pitchFamily="2" charset="0"/>
              </a:rPr>
              <a:t>Den trygge barnegruppa i barnehagen er borte </a:t>
            </a:r>
          </a:p>
          <a:p>
            <a:pPr lvl="1"/>
            <a:r>
              <a:rPr lang="nb-NO">
                <a:latin typeface="Oslo Sans Office" panose="02000000000000000000" pitchFamily="2" charset="0"/>
              </a:rPr>
              <a:t>Barna skal bli kjent og finne sin plass</a:t>
            </a:r>
          </a:p>
          <a:p>
            <a:r>
              <a:rPr lang="nb-NO">
                <a:latin typeface="Oslo Sans Office" panose="02000000000000000000" pitchFamily="2" charset="0"/>
              </a:rPr>
              <a:t>Støtt barnet deres i emosjonene</a:t>
            </a:r>
          </a:p>
          <a:p>
            <a:r>
              <a:rPr lang="nb-NO">
                <a:latin typeface="Oslo Sans Office" panose="02000000000000000000" pitchFamily="2" charset="0"/>
              </a:rPr>
              <a:t>Løsrivelse – både for barn og voksne </a:t>
            </a:r>
          </a:p>
        </p:txBody>
      </p:sp>
      <p:pic>
        <p:nvPicPr>
          <p:cNvPr id="5" name="Bilde 4"/>
          <p:cNvPicPr>
            <a:picLocks noChangeAspect="1"/>
          </p:cNvPicPr>
          <p:nvPr/>
        </p:nvPicPr>
        <p:blipFill>
          <a:blip r:embed="rId3"/>
          <a:stretch>
            <a:fillRect/>
          </a:stretch>
        </p:blipFill>
        <p:spPr>
          <a:xfrm>
            <a:off x="10442162" y="6223669"/>
            <a:ext cx="6534504" cy="3344780"/>
          </a:xfrm>
          <a:prstGeom prst="rect">
            <a:avLst/>
          </a:prstGeom>
        </p:spPr>
      </p:pic>
    </p:spTree>
    <p:extLst>
      <p:ext uri="{BB962C8B-B14F-4D97-AF65-F5344CB8AC3E}">
        <p14:creationId xmlns:p14="http://schemas.microsoft.com/office/powerpoint/2010/main" val="17733197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542BC6-2336-FED2-B76C-CA6CB861BBEC}"/>
              </a:ext>
            </a:extLst>
          </p:cNvPr>
          <p:cNvSpPr>
            <a:spLocks noGrp="1"/>
          </p:cNvSpPr>
          <p:nvPr>
            <p:ph type="title"/>
          </p:nvPr>
        </p:nvSpPr>
        <p:spPr/>
        <p:txBody>
          <a:bodyPr lIns="0" tIns="0" rIns="0" bIns="0" anchor="t">
            <a:normAutofit/>
          </a:bodyPr>
          <a:lstStyle/>
          <a:p>
            <a:pPr algn="ctr"/>
            <a:r>
              <a:rPr lang="nb-NO" sz="6200">
                <a:latin typeface="Oslo Sans Office" panose="02000000000000000000" pitchFamily="2" charset="0"/>
                <a:ea typeface="Calibri"/>
                <a:cs typeface="Calibri"/>
              </a:rPr>
              <a:t>Informasjonsskriv fra barnehagen til</a:t>
            </a:r>
            <a:r>
              <a:rPr lang="nb-NO" sz="4400"/>
              <a:t> </a:t>
            </a:r>
            <a:r>
              <a:rPr lang="nb-NO" sz="6200">
                <a:latin typeface="Oslo Sans Office" panose="02000000000000000000" pitchFamily="2" charset="0"/>
                <a:ea typeface="Calibri"/>
                <a:cs typeface="Calibri"/>
                <a:sym typeface="Calibri"/>
              </a:rPr>
              <a:t>skolen</a:t>
            </a:r>
          </a:p>
        </p:txBody>
      </p:sp>
      <p:sp>
        <p:nvSpPr>
          <p:cNvPr id="3" name="Plassholder for tekst 2">
            <a:extLst>
              <a:ext uri="{FF2B5EF4-FFF2-40B4-BE49-F238E27FC236}">
                <a16:creationId xmlns:a16="http://schemas.microsoft.com/office/drawing/2014/main" id="{27FA432D-2483-E7CB-88C1-AF5D9170ECA7}"/>
              </a:ext>
            </a:extLst>
          </p:cNvPr>
          <p:cNvSpPr>
            <a:spLocks noGrp="1"/>
          </p:cNvSpPr>
          <p:nvPr>
            <p:ph idx="1"/>
          </p:nvPr>
        </p:nvSpPr>
        <p:spPr/>
        <p:txBody>
          <a:bodyPr lIns="0" tIns="0" rIns="0" bIns="0" anchor="t">
            <a:normAutofit/>
          </a:bodyPr>
          <a:lstStyle/>
          <a:p>
            <a:pPr marL="229870" indent="-229870"/>
            <a:endParaRPr lang="nb-NO" sz="4400" dirty="0"/>
          </a:p>
          <a:p>
            <a:pPr marL="229870" indent="-229870"/>
            <a:r>
              <a:rPr lang="nb-NO" sz="4400" dirty="0"/>
              <a:t>Viktigste informasjon vi får før skolestart </a:t>
            </a:r>
            <a:endParaRPr lang="nb-NO" dirty="0"/>
          </a:p>
          <a:p>
            <a:pPr marL="229870" indent="-229870"/>
            <a:r>
              <a:rPr lang="nb-NO" sz="4400" dirty="0"/>
              <a:t>Får betydning for hvor godt vi kan møte barnet når det begynner </a:t>
            </a:r>
          </a:p>
        </p:txBody>
      </p:sp>
      <p:pic>
        <p:nvPicPr>
          <p:cNvPr id="5" name="Bilde 4" descr="Et bilde som inneholder sketch, tegning, strektegning, clip art&#10;&#10;KI-generert innhold kan være feil.">
            <a:extLst>
              <a:ext uri="{FF2B5EF4-FFF2-40B4-BE49-F238E27FC236}">
                <a16:creationId xmlns:a16="http://schemas.microsoft.com/office/drawing/2014/main" id="{D45A9F98-7213-7E46-937E-71879E26503B}"/>
              </a:ext>
            </a:extLst>
          </p:cNvPr>
          <p:cNvPicPr>
            <a:picLocks noChangeAspect="1"/>
          </p:cNvPicPr>
          <p:nvPr/>
        </p:nvPicPr>
        <p:blipFill>
          <a:blip r:embed="rId2"/>
          <a:stretch>
            <a:fillRect/>
          </a:stretch>
        </p:blipFill>
        <p:spPr>
          <a:xfrm>
            <a:off x="10442162" y="6223669"/>
            <a:ext cx="6534504" cy="3344780"/>
          </a:xfrm>
          <a:prstGeom prst="rect">
            <a:avLst/>
          </a:prstGeom>
        </p:spPr>
      </p:pic>
    </p:spTree>
    <p:extLst>
      <p:ext uri="{BB962C8B-B14F-4D97-AF65-F5344CB8AC3E}">
        <p14:creationId xmlns:p14="http://schemas.microsoft.com/office/powerpoint/2010/main" val="332805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4F91CB-8FEC-034E-F9D0-A31990FCCAD0}"/>
              </a:ext>
            </a:extLst>
          </p:cNvPr>
          <p:cNvSpPr>
            <a:spLocks noGrp="1"/>
          </p:cNvSpPr>
          <p:nvPr>
            <p:ph type="title"/>
          </p:nvPr>
        </p:nvSpPr>
        <p:spPr>
          <a:xfrm>
            <a:off x="397117" y="-103486"/>
            <a:ext cx="7681196" cy="1865954"/>
          </a:xfrm>
        </p:spPr>
        <p:txBody>
          <a:bodyPr>
            <a:normAutofit/>
          </a:bodyPr>
          <a:lstStyle/>
          <a:p>
            <a:r>
              <a:rPr lang="nb-NO" b="1" dirty="0"/>
              <a:t>Litt om 6-åringen </a:t>
            </a:r>
          </a:p>
        </p:txBody>
      </p:sp>
      <p:sp>
        <p:nvSpPr>
          <p:cNvPr id="10" name="Text Placeholder 2">
            <a:extLst>
              <a:ext uri="{FF2B5EF4-FFF2-40B4-BE49-F238E27FC236}">
                <a16:creationId xmlns:a16="http://schemas.microsoft.com/office/drawing/2014/main" id="{E865DF14-FE0F-C676-2FCA-46E797D04164}"/>
              </a:ext>
            </a:extLst>
          </p:cNvPr>
          <p:cNvSpPr>
            <a:spLocks noGrp="1"/>
          </p:cNvSpPr>
          <p:nvPr>
            <p:ph type="body" sz="half" idx="1"/>
          </p:nvPr>
        </p:nvSpPr>
        <p:spPr>
          <a:xfrm>
            <a:off x="397117" y="1588467"/>
            <a:ext cx="7681196" cy="7237708"/>
          </a:xfrm>
        </p:spPr>
        <p:txBody>
          <a:bodyPr>
            <a:normAutofit fontScale="92500"/>
          </a:bodyPr>
          <a:lstStyle/>
          <a:p>
            <a:pPr marL="0" indent="0">
              <a:buNone/>
            </a:pPr>
            <a:r>
              <a:rPr lang="nb-NO" sz="2800" dirty="0"/>
              <a:t>Dere kommer med det beste barnet dere har…</a:t>
            </a:r>
          </a:p>
          <a:p>
            <a:pPr marL="0" indent="0">
              <a:buNone/>
            </a:pPr>
            <a:endParaRPr lang="nb-NO" sz="2800" dirty="0"/>
          </a:p>
          <a:p>
            <a:pPr marL="0" indent="0">
              <a:buNone/>
            </a:pPr>
            <a:r>
              <a:rPr lang="nb-NO" sz="2800" dirty="0"/>
              <a:t>…og barnet gjør så godt det kan…</a:t>
            </a:r>
          </a:p>
          <a:p>
            <a:pPr marL="0" indent="0">
              <a:buNone/>
            </a:pPr>
            <a:endParaRPr lang="nb-NO" sz="2800" dirty="0"/>
          </a:p>
          <a:p>
            <a:pPr marL="0" indent="0">
              <a:buNone/>
            </a:pPr>
            <a:r>
              <a:rPr lang="nb-NO" sz="2800" dirty="0"/>
              <a:t>….hver eneste dag </a:t>
            </a:r>
          </a:p>
          <a:p>
            <a:pPr marL="0" indent="0">
              <a:buNone/>
            </a:pPr>
            <a:endParaRPr lang="nb-NO" sz="2800" dirty="0"/>
          </a:p>
          <a:p>
            <a:pPr marL="0" indent="0">
              <a:buNone/>
            </a:pPr>
            <a:r>
              <a:rPr lang="nb-NO" sz="2800" dirty="0"/>
              <a:t>…likevel vil det for noen bli vanskelig…</a:t>
            </a:r>
          </a:p>
          <a:p>
            <a:pPr marL="0" indent="0">
              <a:buNone/>
            </a:pPr>
            <a:endParaRPr lang="nb-NO" sz="2800" dirty="0"/>
          </a:p>
          <a:p>
            <a:pPr marL="0" indent="0">
              <a:buNone/>
            </a:pPr>
            <a:r>
              <a:rPr lang="nb-NO" sz="2800" dirty="0"/>
              <a:t>Da trenger alle barn kloke, rause, robuste og varme voksne rundt seg.</a:t>
            </a:r>
          </a:p>
          <a:p>
            <a:pPr marL="0" indent="0">
              <a:buNone/>
            </a:pPr>
            <a:endParaRPr lang="nb-NO" sz="2800" dirty="0"/>
          </a:p>
          <a:p>
            <a:pPr marL="0" indent="0">
              <a:buNone/>
            </a:pPr>
            <a:r>
              <a:rPr lang="nb-NO" sz="2800" dirty="0"/>
              <a:t>Både vi som jobber her, men også dere som foreldre. </a:t>
            </a:r>
          </a:p>
          <a:p>
            <a:pPr marL="0" indent="0">
              <a:buNone/>
            </a:pPr>
            <a:endParaRPr lang="nb-NO" sz="2800" dirty="0"/>
          </a:p>
          <a:p>
            <a:pPr marL="0" indent="0">
              <a:buNone/>
            </a:pPr>
            <a:r>
              <a:rPr lang="nb-NO" sz="2800" dirty="0"/>
              <a:t>Dere foreldre trenger også hverandre. </a:t>
            </a:r>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p:txBody>
      </p:sp>
      <p:pic>
        <p:nvPicPr>
          <p:cNvPr id="6" name="Bilde 5" descr="Barn som leker med blokker">
            <a:extLst>
              <a:ext uri="{FF2B5EF4-FFF2-40B4-BE49-F238E27FC236}">
                <a16:creationId xmlns:a16="http://schemas.microsoft.com/office/drawing/2014/main" id="{D7D9B2D2-11F3-0913-813A-D59F098F7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2736" y="2095500"/>
            <a:ext cx="8620062" cy="5753100"/>
          </a:xfrm>
          <a:prstGeom prst="rect">
            <a:avLst/>
          </a:prstGeom>
        </p:spPr>
      </p:pic>
    </p:spTree>
    <p:extLst>
      <p:ext uri="{BB962C8B-B14F-4D97-AF65-F5344CB8AC3E}">
        <p14:creationId xmlns:p14="http://schemas.microsoft.com/office/powerpoint/2010/main" val="34720747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3B6A27A-D025-D3FA-3009-A2817C1E25D0}"/>
              </a:ext>
            </a:extLst>
          </p:cNvPr>
          <p:cNvPicPr>
            <a:picLocks noChangeAspect="1"/>
          </p:cNvPicPr>
          <p:nvPr/>
        </p:nvPicPr>
        <p:blipFill>
          <a:blip r:embed="rId2"/>
          <a:stretch>
            <a:fillRect/>
          </a:stretch>
        </p:blipFill>
        <p:spPr>
          <a:xfrm>
            <a:off x="2773298" y="1058501"/>
            <a:ext cx="9132562" cy="6459384"/>
          </a:xfrm>
          <a:prstGeom prst="rect">
            <a:avLst/>
          </a:prstGeom>
        </p:spPr>
      </p:pic>
    </p:spTree>
    <p:extLst>
      <p:ext uri="{BB962C8B-B14F-4D97-AF65-F5344CB8AC3E}">
        <p14:creationId xmlns:p14="http://schemas.microsoft.com/office/powerpoint/2010/main" val="1560441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 name="image.png" descr="image.png"/>
          <p:cNvPicPr>
            <a:picLocks noChangeAspect="1"/>
          </p:cNvPicPr>
          <p:nvPr/>
        </p:nvPicPr>
        <p:blipFill>
          <a:blip r:embed="rId3"/>
          <a:stretch>
            <a:fillRect/>
          </a:stretch>
        </p:blipFill>
        <p:spPr>
          <a:xfrm>
            <a:off x="51318" y="2043403"/>
            <a:ext cx="9097347" cy="6440660"/>
          </a:xfrm>
          <a:prstGeom prst="rect">
            <a:avLst/>
          </a:prstGeom>
          <a:ln w="12700">
            <a:miter lim="400000"/>
          </a:ln>
        </p:spPr>
      </p:pic>
      <p:sp>
        <p:nvSpPr>
          <p:cNvPr id="2154" name="Shape 378"/>
          <p:cNvSpPr txBox="1">
            <a:spLocks noGrp="1"/>
          </p:cNvSpPr>
          <p:nvPr>
            <p:ph type="title"/>
          </p:nvPr>
        </p:nvSpPr>
        <p:spPr>
          <a:xfrm>
            <a:off x="2725508" y="-143295"/>
            <a:ext cx="11777311" cy="1536174"/>
          </a:xfrm>
          <a:prstGeom prst="rect">
            <a:avLst/>
          </a:prstGeom>
        </p:spPr>
        <p:txBody>
          <a:bodyPr lIns="0" tIns="0" rIns="0" bIns="0" anchor="b"/>
          <a:lstStyle/>
          <a:p>
            <a:r>
              <a:t>Det er mange </a:t>
            </a:r>
            <a:r>
              <a:rPr err="1"/>
              <a:t>enkeltindivider</a:t>
            </a:r>
            <a:r>
              <a:t>: </a:t>
            </a:r>
          </a:p>
        </p:txBody>
      </p:sp>
      <p:pic>
        <p:nvPicPr>
          <p:cNvPr id="2158" name="image.png" descr="image.png"/>
          <p:cNvPicPr>
            <a:picLocks noChangeAspect="1"/>
          </p:cNvPicPr>
          <p:nvPr/>
        </p:nvPicPr>
        <p:blipFill>
          <a:blip r:embed="rId4"/>
          <a:stretch>
            <a:fillRect/>
          </a:stretch>
        </p:blipFill>
        <p:spPr>
          <a:xfrm>
            <a:off x="8109108" y="2043403"/>
            <a:ext cx="9571625" cy="6776435"/>
          </a:xfrm>
          <a:prstGeom prst="rect">
            <a:avLst/>
          </a:prstGeom>
          <a:ln w="12700">
            <a:miter lim="400000"/>
          </a:ln>
        </p:spPr>
      </p:pic>
      <p:sp>
        <p:nvSpPr>
          <p:cNvPr id="2" name="TekstSylinder 1">
            <a:extLst>
              <a:ext uri="{FF2B5EF4-FFF2-40B4-BE49-F238E27FC236}">
                <a16:creationId xmlns:a16="http://schemas.microsoft.com/office/drawing/2014/main" id="{0495DA0B-8D26-1864-C3B9-2CE6E6E057DF}"/>
              </a:ext>
            </a:extLst>
          </p:cNvPr>
          <p:cNvSpPr txBox="1"/>
          <p:nvPr/>
        </p:nvSpPr>
        <p:spPr>
          <a:xfrm>
            <a:off x="3713584" y="1805473"/>
            <a:ext cx="31070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b-NO" sz="18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rPr>
              <a:t>5-6 åringer: </a:t>
            </a:r>
          </a:p>
        </p:txBody>
      </p:sp>
      <p:sp>
        <p:nvSpPr>
          <p:cNvPr id="3" name="TekstSylinder 2">
            <a:extLst>
              <a:ext uri="{FF2B5EF4-FFF2-40B4-BE49-F238E27FC236}">
                <a16:creationId xmlns:a16="http://schemas.microsoft.com/office/drawing/2014/main" id="{054BE8A4-8D82-8FC2-2289-B662740AD03D}"/>
              </a:ext>
            </a:extLst>
          </p:cNvPr>
          <p:cNvSpPr txBox="1"/>
          <p:nvPr/>
        </p:nvSpPr>
        <p:spPr>
          <a:xfrm>
            <a:off x="12068369" y="1948543"/>
            <a:ext cx="31070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b-NO" sz="18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rPr>
              <a:t>7-åringer: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Shape 383"/>
          <p:cNvSpPr txBox="1">
            <a:spLocks noGrp="1"/>
          </p:cNvSpPr>
          <p:nvPr>
            <p:ph type="title"/>
          </p:nvPr>
        </p:nvSpPr>
        <p:spPr>
          <a:xfrm>
            <a:off x="855983" y="873009"/>
            <a:ext cx="7681196" cy="1865954"/>
          </a:xfrm>
        </p:spPr>
        <p:txBody>
          <a:bodyPr>
            <a:normAutofit fontScale="90000"/>
          </a:bodyPr>
          <a:lstStyle/>
          <a:p>
            <a:r>
              <a:rPr b="1" dirty="0"/>
              <a:t>S</a:t>
            </a:r>
            <a:r>
              <a:rPr lang="nb-NO" b="1" dirty="0" err="1"/>
              <a:t>osial</a:t>
            </a:r>
            <a:r>
              <a:rPr lang="nb-NO" b="1" dirty="0"/>
              <a:t> kompetanse og s</a:t>
            </a:r>
            <a:r>
              <a:rPr b="1" dirty="0" err="1"/>
              <a:t>elvregulering</a:t>
            </a:r>
            <a:r>
              <a:rPr b="1" dirty="0"/>
              <a:t>:</a:t>
            </a:r>
            <a:br>
              <a:rPr lang="nb-NO" dirty="0"/>
            </a:br>
            <a:br>
              <a:rPr lang="nb-NO" dirty="0"/>
            </a:br>
            <a:endParaRPr dirty="0"/>
          </a:p>
        </p:txBody>
      </p:sp>
      <p:sp>
        <p:nvSpPr>
          <p:cNvPr id="2164" name="Shape 384"/>
          <p:cNvSpPr txBox="1">
            <a:spLocks noGrp="1"/>
          </p:cNvSpPr>
          <p:nvPr>
            <p:ph type="body" sz="half" idx="1"/>
          </p:nvPr>
        </p:nvSpPr>
        <p:spPr>
          <a:xfrm>
            <a:off x="754681" y="2129593"/>
            <a:ext cx="8305235" cy="7088984"/>
          </a:xfrm>
        </p:spPr>
        <p:txBody>
          <a:bodyPr>
            <a:normAutofit fontScale="25000" lnSpcReduction="20000"/>
          </a:bodyPr>
          <a:lstStyle/>
          <a:p>
            <a:pPr marL="287607" indent="-287607" defTabSz="793291">
              <a:spcBef>
                <a:spcPts val="600"/>
              </a:spcBef>
              <a:buBlip>
                <a:blip r:embed="rId3"/>
              </a:buBlip>
              <a:defRPr sz="3200"/>
            </a:pPr>
            <a:r>
              <a:rPr lang="nb-NO" sz="9600" dirty="0">
                <a:latin typeface="Oslo Sans Office" panose="02000000000000000000" pitchFamily="2" charset="0"/>
              </a:rPr>
              <a:t>Ingen barn er hverken eller…</a:t>
            </a:r>
          </a:p>
          <a:p>
            <a:pPr marL="0" indent="0" defTabSz="793291">
              <a:spcBef>
                <a:spcPts val="600"/>
              </a:spcBef>
              <a:buNone/>
              <a:defRPr sz="3200"/>
            </a:pPr>
            <a:endParaRPr lang="nb-NO" sz="9600" dirty="0">
              <a:latin typeface="Oslo Sans Office" panose="02000000000000000000" pitchFamily="2" charset="0"/>
            </a:endParaRPr>
          </a:p>
          <a:p>
            <a:pPr marL="287607" indent="-287607" defTabSz="793291">
              <a:spcBef>
                <a:spcPts val="600"/>
              </a:spcBef>
              <a:buBlip>
                <a:blip r:embed="rId3"/>
              </a:buBlip>
              <a:defRPr sz="3200"/>
            </a:pPr>
            <a:r>
              <a:rPr lang="nb-NO" sz="9600" dirty="0">
                <a:latin typeface="Oslo Sans Office" panose="02000000000000000000" pitchFamily="2" charset="0"/>
              </a:rPr>
              <a:t>På Holmen har vi elever på alle trinn som strever sosialt. De trenger mer sosial trening enn andre barn, men får ofte lite trening fordi det er utfordrende å ha dem på besøk</a:t>
            </a:r>
          </a:p>
          <a:p>
            <a:pPr>
              <a:buBlip>
                <a:blip r:embed="rId3"/>
              </a:buBlip>
            </a:pPr>
            <a:r>
              <a:rPr lang="nb-NO" sz="9600" dirty="0">
                <a:latin typeface="Oslo Sans Office" panose="02000000000000000000" pitchFamily="2" charset="0"/>
              </a:rPr>
              <a:t>Barns evne til selvregulering og til å kontrollere egne handlinger, tanker og følelser for å oppnå et mål, varierer</a:t>
            </a:r>
          </a:p>
          <a:p>
            <a:pPr>
              <a:buBlip>
                <a:blip r:embed="rId3"/>
              </a:buBlip>
            </a:pPr>
            <a:r>
              <a:rPr lang="nb-NO" sz="9600" dirty="0">
                <a:latin typeface="Oslo Sans Office" panose="02000000000000000000" pitchFamily="2" charset="0"/>
              </a:rPr>
              <a:t>Selvregulering har positiv sammenheng med elevers skoleprestasjoner og sosial fungering</a:t>
            </a:r>
          </a:p>
          <a:p>
            <a:pPr lvl="3">
              <a:buClr>
                <a:schemeClr val="accent2"/>
              </a:buClr>
              <a:buFont typeface="Arial"/>
            </a:pPr>
            <a:r>
              <a:rPr lang="nb-NO" sz="9600" dirty="0">
                <a:latin typeface="Oslo Sans Office" panose="02000000000000000000" pitchFamily="2" charset="0"/>
              </a:rPr>
              <a:t>utsette egne behov</a:t>
            </a:r>
          </a:p>
          <a:p>
            <a:pPr lvl="3">
              <a:buClr>
                <a:schemeClr val="accent2"/>
              </a:buClr>
              <a:buFont typeface="Arial"/>
            </a:pPr>
            <a:r>
              <a:rPr lang="nb-NO" sz="9600" dirty="0">
                <a:latin typeface="Oslo Sans Office" panose="02000000000000000000" pitchFamily="2" charset="0"/>
              </a:rPr>
              <a:t>styre egne handlinger</a:t>
            </a:r>
          </a:p>
          <a:p>
            <a:pPr lvl="3">
              <a:buClr>
                <a:schemeClr val="accent2"/>
              </a:buClr>
              <a:buFont typeface="Arial"/>
            </a:pPr>
            <a:r>
              <a:rPr lang="nb-NO" sz="9600" dirty="0">
                <a:latin typeface="Oslo Sans Office" panose="02000000000000000000" pitchFamily="2" charset="0"/>
              </a:rPr>
              <a:t>ta hensyn til fellesskapet</a:t>
            </a:r>
          </a:p>
          <a:p>
            <a:pPr marL="1371601" lvl="3" indent="0">
              <a:buClr>
                <a:schemeClr val="accent2"/>
              </a:buClr>
              <a:buNone/>
            </a:pPr>
            <a:endParaRPr lang="nb-NO" sz="9600" dirty="0">
              <a:latin typeface="Oslo Sans Office" panose="02000000000000000000" pitchFamily="2" charset="0"/>
            </a:endParaRPr>
          </a:p>
          <a:p>
            <a:pPr marL="471487" lvl="2" indent="-471487">
              <a:buBlip>
                <a:blip r:embed="rId3"/>
              </a:buBlip>
            </a:pPr>
            <a:r>
              <a:rPr lang="nb-NO" sz="9600" dirty="0">
                <a:latin typeface="Oslo Sans Office" panose="02000000000000000000" pitchFamily="2" charset="0"/>
              </a:rPr>
              <a:t>Barna trenger oss voksne som veiledere og forbilder –     nå og i mange år fremover</a:t>
            </a:r>
          </a:p>
          <a:p>
            <a:pPr marL="471487" lvl="2" indent="-471487">
              <a:buBlip>
                <a:blip r:embed="rId3"/>
              </a:buBlip>
            </a:pPr>
            <a:r>
              <a:rPr lang="nb-NO" sz="9600" dirty="0">
                <a:latin typeface="Oslo Sans Office" panose="02000000000000000000" pitchFamily="2" charset="0"/>
              </a:rPr>
              <a:t>Ta alltid kontakt med skolen før du trekker slutninger</a:t>
            </a:r>
          </a:p>
          <a:p>
            <a:pPr marL="471487" lvl="2" indent="-471487">
              <a:buBlip>
                <a:blip r:embed="rId3"/>
              </a:buBlip>
            </a:pPr>
            <a:r>
              <a:rPr lang="nb-NO" sz="9600" dirty="0">
                <a:latin typeface="Oslo Sans Office" panose="02000000000000000000" pitchFamily="2" charset="0"/>
              </a:rPr>
              <a:t>Snu speilet – tenk om det var ditt barn som strevde</a:t>
            </a:r>
          </a:p>
          <a:p>
            <a:pPr marL="471487" lvl="2" indent="-471487">
              <a:buBlip>
                <a:blip r:embed="rId3"/>
              </a:buBlip>
            </a:pPr>
            <a:endParaRPr lang="nb-NO" sz="2900" dirty="0">
              <a:latin typeface="Oslo Sans Office" panose="02000000000000000000" pitchFamily="2" charset="0"/>
            </a:endParaRPr>
          </a:p>
          <a:p>
            <a:pPr marL="1371601" lvl="3" indent="0">
              <a:buClr>
                <a:schemeClr val="accent2"/>
              </a:buClr>
              <a:buNone/>
            </a:pPr>
            <a:endParaRPr lang="nb-NO" dirty="0"/>
          </a:p>
        </p:txBody>
      </p:sp>
      <p:pic>
        <p:nvPicPr>
          <p:cNvPr id="1028" name="Picture 4" descr="Slik skiller du trass og atferdsproblemer | ABC Nyheter">
            <a:extLst>
              <a:ext uri="{FF2B5EF4-FFF2-40B4-BE49-F238E27FC236}">
                <a16:creationId xmlns:a16="http://schemas.microsoft.com/office/drawing/2014/main" id="{CD704B4F-E4E1-493D-B82D-C7396A6811E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817238" y="3466455"/>
            <a:ext cx="3440618" cy="3873622"/>
          </a:xfrm>
          <a:prstGeom prst="rect">
            <a:avLst/>
          </a:prstGeom>
          <a:solidFill>
            <a:srgbClr val="FFFFFF"/>
          </a:solidFill>
        </p:spPr>
      </p:pic>
      <p:pic>
        <p:nvPicPr>
          <p:cNvPr id="2" name="Bilde 1">
            <a:extLst>
              <a:ext uri="{FF2B5EF4-FFF2-40B4-BE49-F238E27FC236}">
                <a16:creationId xmlns:a16="http://schemas.microsoft.com/office/drawing/2014/main" id="{3AB1BFD5-F690-F826-39DD-2753AE2A89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76906" y="1933303"/>
            <a:ext cx="3538790" cy="5406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 name="Shape 386"/>
          <p:cNvSpPr txBox="1">
            <a:spLocks noGrp="1"/>
          </p:cNvSpPr>
          <p:nvPr>
            <p:ph type="title"/>
          </p:nvPr>
        </p:nvSpPr>
        <p:spPr>
          <a:xfrm>
            <a:off x="532188" y="-104198"/>
            <a:ext cx="7681196" cy="1219206"/>
          </a:xfrm>
        </p:spPr>
        <p:txBody>
          <a:bodyPr>
            <a:normAutofit/>
          </a:bodyPr>
          <a:lstStyle/>
          <a:p>
            <a:pPr defTabSz="988363">
              <a:defRPr sz="4800" b="1"/>
            </a:pPr>
            <a:r>
              <a:rPr lang="nb-NO" sz="3600" dirty="0"/>
              <a:t>Dette er det lurt å trene på:</a:t>
            </a:r>
          </a:p>
        </p:txBody>
      </p:sp>
      <p:sp>
        <p:nvSpPr>
          <p:cNvPr id="2169" name="Shape 387"/>
          <p:cNvSpPr txBox="1">
            <a:spLocks noGrp="1"/>
          </p:cNvSpPr>
          <p:nvPr>
            <p:ph type="body" sz="half" idx="1"/>
          </p:nvPr>
        </p:nvSpPr>
        <p:spPr>
          <a:xfrm>
            <a:off x="571663" y="1149881"/>
            <a:ext cx="7681196" cy="7552781"/>
          </a:xfrm>
        </p:spPr>
        <p:txBody>
          <a:bodyPr>
            <a:normAutofit fontScale="25000" lnSpcReduction="20000"/>
          </a:bodyPr>
          <a:lstStyle/>
          <a:p>
            <a:pPr marL="0" indent="0">
              <a:buNone/>
            </a:pPr>
            <a:r>
              <a:rPr lang="nb-NO" sz="9600" b="1" dirty="0">
                <a:latin typeface="Oslo Sans Office" panose="02000000000000000000" pitchFamily="2" charset="0"/>
              </a:rPr>
              <a:t>For barnet: </a:t>
            </a:r>
          </a:p>
          <a:p>
            <a:pPr>
              <a:buBlip>
                <a:blip r:embed="rId3"/>
              </a:buBlip>
            </a:pPr>
            <a:r>
              <a:rPr lang="nb-NO" sz="9600" dirty="0">
                <a:latin typeface="Oslo Sans Office" panose="02000000000000000000" pitchFamily="2" charset="0"/>
              </a:rPr>
              <a:t>Å vente på tur</a:t>
            </a:r>
          </a:p>
          <a:p>
            <a:pPr>
              <a:buBlip>
                <a:blip r:embed="rId3"/>
              </a:buBlip>
            </a:pPr>
            <a:r>
              <a:rPr lang="nb-NO" sz="9600" dirty="0">
                <a:latin typeface="Oslo Sans Office" panose="02000000000000000000" pitchFamily="2" charset="0"/>
              </a:rPr>
              <a:t>Å møte motstand</a:t>
            </a:r>
          </a:p>
          <a:p>
            <a:pPr>
              <a:buBlip>
                <a:blip r:embed="rId3"/>
              </a:buBlip>
            </a:pPr>
            <a:r>
              <a:rPr lang="nb-NO" sz="9600" dirty="0">
                <a:latin typeface="Oslo Sans Office" panose="02000000000000000000" pitchFamily="2" charset="0"/>
              </a:rPr>
              <a:t>La andre blir hørt</a:t>
            </a:r>
          </a:p>
          <a:p>
            <a:pPr>
              <a:buBlip>
                <a:blip r:embed="rId3"/>
              </a:buBlip>
            </a:pPr>
            <a:r>
              <a:rPr lang="nb-NO" sz="9600" dirty="0">
                <a:latin typeface="Oslo Sans Office" panose="02000000000000000000" pitchFamily="2" charset="0"/>
              </a:rPr>
              <a:t>Akseptere flertallsbeslutninger</a:t>
            </a:r>
          </a:p>
          <a:p>
            <a:pPr>
              <a:buBlip>
                <a:blip r:embed="rId3"/>
              </a:buBlip>
            </a:pPr>
            <a:r>
              <a:rPr lang="nb-NO" sz="9600" dirty="0">
                <a:latin typeface="Oslo Sans Office" panose="02000000000000000000" pitchFamily="2" charset="0"/>
              </a:rPr>
              <a:t>Innordne seg etter regler</a:t>
            </a:r>
          </a:p>
          <a:p>
            <a:pPr>
              <a:buBlip>
                <a:blip r:embed="rId3"/>
              </a:buBlip>
            </a:pPr>
            <a:r>
              <a:rPr lang="nb-NO" sz="9600" dirty="0">
                <a:latin typeface="Oslo Sans Office" panose="02000000000000000000" pitchFamily="2" charset="0"/>
              </a:rPr>
              <a:t>Tap og vinn med samme sinn</a:t>
            </a:r>
          </a:p>
          <a:p>
            <a:pPr>
              <a:buBlip>
                <a:blip r:embed="rId3"/>
              </a:buBlip>
            </a:pPr>
            <a:r>
              <a:rPr lang="nb-NO" sz="9600" dirty="0">
                <a:latin typeface="Oslo Sans Office" panose="02000000000000000000" pitchFamily="2" charset="0"/>
              </a:rPr>
              <a:t>Å løse enkle uenigheter selv </a:t>
            </a:r>
          </a:p>
          <a:p>
            <a:pPr>
              <a:buBlip>
                <a:blip r:embed="rId3"/>
              </a:buBlip>
            </a:pPr>
            <a:r>
              <a:rPr lang="nb-NO" sz="9600" dirty="0">
                <a:latin typeface="Oslo Sans Office" panose="02000000000000000000" pitchFamily="2" charset="0"/>
              </a:rPr>
              <a:t>Å dele med andre (leker, ting og mat/godsaker)</a:t>
            </a:r>
          </a:p>
          <a:p>
            <a:pPr marL="0" indent="0">
              <a:buNone/>
            </a:pPr>
            <a:endParaRPr lang="nb-NO" sz="9600" dirty="0">
              <a:latin typeface="Oslo Sans Office" panose="02000000000000000000" pitchFamily="2" charset="0"/>
            </a:endParaRPr>
          </a:p>
          <a:p>
            <a:pPr marL="0" indent="0">
              <a:buNone/>
            </a:pPr>
            <a:r>
              <a:rPr lang="nb-NO" sz="9600" b="1" dirty="0">
                <a:latin typeface="Oslo Sans Office" panose="02000000000000000000" pitchFamily="2" charset="0"/>
              </a:rPr>
              <a:t>For foresatte:  </a:t>
            </a:r>
          </a:p>
          <a:p>
            <a:pPr>
              <a:buBlip>
                <a:blip r:embed="rId3"/>
              </a:buBlip>
            </a:pPr>
            <a:r>
              <a:rPr lang="nb-NO" sz="9600" dirty="0">
                <a:latin typeface="Oslo Sans Office" panose="02000000000000000000" pitchFamily="2" charset="0"/>
              </a:rPr>
              <a:t>Snakk med barna og veiled dem </a:t>
            </a:r>
          </a:p>
          <a:p>
            <a:pPr>
              <a:buBlip>
                <a:blip r:embed="rId3"/>
              </a:buBlip>
            </a:pPr>
            <a:r>
              <a:rPr lang="nb-NO" sz="9600" dirty="0">
                <a:latin typeface="Oslo Sans Office" panose="02000000000000000000" pitchFamily="2" charset="0"/>
              </a:rPr>
              <a:t>Tør å sette grenser og følg opp </a:t>
            </a:r>
          </a:p>
          <a:p>
            <a:pPr>
              <a:buBlip>
                <a:blip r:embed="rId3"/>
              </a:buBlip>
            </a:pPr>
            <a:r>
              <a:rPr lang="nb-NO" sz="9600" dirty="0">
                <a:latin typeface="Oslo Sans Office" panose="02000000000000000000" pitchFamily="2" charset="0"/>
              </a:rPr>
              <a:t>Innta en undrende tilnærming til barnas opplevelser på skolen/AKS– det finnes alltid to sider (minst)</a:t>
            </a:r>
          </a:p>
          <a:p>
            <a:pPr>
              <a:buBlip>
                <a:blip r:embed="rId3"/>
              </a:buBlip>
            </a:pPr>
            <a:r>
              <a:rPr lang="nb-NO" sz="9600" dirty="0">
                <a:latin typeface="Oslo Sans Office" panose="02000000000000000000" pitchFamily="2" charset="0"/>
              </a:rPr>
              <a:t>Hold hodet kaldt og hjertet varmt</a:t>
            </a:r>
          </a:p>
          <a:p>
            <a:pPr>
              <a:buBlip>
                <a:blip r:embed="rId3"/>
              </a:buBlip>
            </a:pPr>
            <a:r>
              <a:rPr lang="nb-NO" sz="9600" dirty="0">
                <a:latin typeface="Oslo Sans Office" panose="02000000000000000000" pitchFamily="2" charset="0"/>
              </a:rPr>
              <a:t>Sørg for at du selv er regulert før du snakker med barnet, andres barn, andre foresatte, skolen </a:t>
            </a:r>
          </a:p>
          <a:p>
            <a:pPr>
              <a:buBlip>
                <a:blip r:embed="rId3"/>
              </a:buBlip>
            </a:pPr>
            <a:endParaRPr lang="nb-NO" dirty="0"/>
          </a:p>
          <a:p>
            <a:pPr marL="0" indent="0">
              <a:buNone/>
            </a:pPr>
            <a:endParaRPr lang="nb-NO" dirty="0"/>
          </a:p>
        </p:txBody>
      </p:sp>
      <p:pic>
        <p:nvPicPr>
          <p:cNvPr id="7" name="Bilde 6" descr="Et bilde som inneholder tekst, Font, triangel&#10;&#10;KI-generert innhold kan være feil.">
            <a:extLst>
              <a:ext uri="{FF2B5EF4-FFF2-40B4-BE49-F238E27FC236}">
                <a16:creationId xmlns:a16="http://schemas.microsoft.com/office/drawing/2014/main" id="{1E11FBCE-66B8-1B2E-FD73-DD65ECB32C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8138" y="1115008"/>
            <a:ext cx="8927361" cy="495455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6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6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6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6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6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6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69">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6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6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69">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0A403-3E33-E9DD-BE7F-5BBC448CFB2D}"/>
              </a:ext>
            </a:extLst>
          </p:cNvPr>
          <p:cNvSpPr>
            <a:spLocks noGrp="1"/>
          </p:cNvSpPr>
          <p:nvPr>
            <p:ph type="title"/>
          </p:nvPr>
        </p:nvSpPr>
        <p:spPr>
          <a:xfrm>
            <a:off x="646037" y="3943823"/>
            <a:ext cx="7681196" cy="1865954"/>
          </a:xfrm>
        </p:spPr>
        <p:txBody>
          <a:bodyPr lIns="0" tIns="0" rIns="0" bIns="0" anchor="t">
            <a:normAutofit/>
          </a:bodyPr>
          <a:lstStyle/>
          <a:p>
            <a:r>
              <a:rPr lang="nb-NO" b="1"/>
              <a:t> 1. trinn på Holmen skole</a:t>
            </a:r>
          </a:p>
        </p:txBody>
      </p:sp>
      <p:pic>
        <p:nvPicPr>
          <p:cNvPr id="6" name="Plassholder for bilde 5" descr="Sirkel av smilende ansikter til barn med hoder som ser nedover">
            <a:extLst>
              <a:ext uri="{FF2B5EF4-FFF2-40B4-BE49-F238E27FC236}">
                <a16:creationId xmlns:a16="http://schemas.microsoft.com/office/drawing/2014/main" id="{3D81C486-BEDE-023E-F592-10E571F3B494}"/>
              </a:ext>
            </a:extLst>
          </p:cNvPr>
          <p:cNvPicPr>
            <a:picLocks noGrp="1" noChangeAspect="1"/>
          </p:cNvPicPr>
          <p:nvPr>
            <p:ph type="pic" idx="2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407914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670AAB-2F8B-459F-8054-1935ED4C17C7}"/>
              </a:ext>
            </a:extLst>
          </p:cNvPr>
          <p:cNvSpPr>
            <a:spLocks noGrp="1"/>
          </p:cNvSpPr>
          <p:nvPr>
            <p:ph type="title"/>
          </p:nvPr>
        </p:nvSpPr>
        <p:spPr>
          <a:xfrm>
            <a:off x="450913" y="1910705"/>
            <a:ext cx="8214704" cy="781695"/>
          </a:xfrm>
        </p:spPr>
        <p:txBody>
          <a:bodyPr anchor="b">
            <a:normAutofit fontScale="90000"/>
          </a:bodyPr>
          <a:lstStyle/>
          <a:p>
            <a:r>
              <a:rPr lang="nb-NO" sz="3600" b="1"/>
              <a:t>P</a:t>
            </a:r>
            <a:r>
              <a:rPr lang="nb-NO" sz="4000" b="1"/>
              <a:t>rosess, skoletilhørighet 1. trinn 2026</a:t>
            </a:r>
          </a:p>
        </p:txBody>
      </p:sp>
      <p:sp>
        <p:nvSpPr>
          <p:cNvPr id="3" name="Plassholder for tekst 2">
            <a:extLst>
              <a:ext uri="{FF2B5EF4-FFF2-40B4-BE49-F238E27FC236}">
                <a16:creationId xmlns:a16="http://schemas.microsoft.com/office/drawing/2014/main" id="{38316554-C373-4998-9037-A41837CEFAA6}"/>
              </a:ext>
            </a:extLst>
          </p:cNvPr>
          <p:cNvSpPr>
            <a:spLocks noGrp="1"/>
          </p:cNvSpPr>
          <p:nvPr>
            <p:ph type="body" sz="quarter" idx="1"/>
          </p:nvPr>
        </p:nvSpPr>
        <p:spPr>
          <a:xfrm>
            <a:off x="653758" y="3289300"/>
            <a:ext cx="6890042" cy="5001260"/>
          </a:xfrm>
        </p:spPr>
        <p:txBody>
          <a:bodyPr lIns="0" tIns="0" rIns="0" bIns="0" anchor="t">
            <a:normAutofit fontScale="55000" lnSpcReduction="20000"/>
          </a:bodyPr>
          <a:lstStyle/>
          <a:p>
            <a:pPr>
              <a:lnSpc>
                <a:spcPct val="90000"/>
              </a:lnSpc>
            </a:pPr>
            <a:r>
              <a:rPr lang="nb-NO" sz="5800">
                <a:latin typeface="Oslo Sans Office" panose="02000000000000000000" pitchFamily="2" charset="0"/>
              </a:rPr>
              <a:t>I starten av april skal alle elevene være fordelt og det blir sendt ut nærskolevedtak om skoleplass. </a:t>
            </a:r>
          </a:p>
          <a:p>
            <a:pPr marL="0" indent="0">
              <a:lnSpc>
                <a:spcPct val="90000"/>
              </a:lnSpc>
              <a:buNone/>
            </a:pPr>
            <a:endParaRPr lang="nb-NO" sz="5800">
              <a:latin typeface="Oslo Sans Office" panose="02000000000000000000" pitchFamily="2" charset="0"/>
            </a:endParaRPr>
          </a:p>
          <a:p>
            <a:pPr>
              <a:lnSpc>
                <a:spcPct val="90000"/>
              </a:lnSpc>
            </a:pPr>
            <a:r>
              <a:rPr lang="nb-NO" sz="5800">
                <a:latin typeface="Oslo Sans Office" panose="02000000000000000000" pitchFamily="2" charset="0"/>
              </a:rPr>
              <a:t>02.04. – 26.04. sender skolene svar på søknad om skolebytte. </a:t>
            </a:r>
          </a:p>
          <a:p>
            <a:pPr marL="0" indent="0">
              <a:lnSpc>
                <a:spcPct val="90000"/>
              </a:lnSpc>
              <a:buNone/>
            </a:pPr>
            <a:endParaRPr lang="nb-NO" sz="5800">
              <a:latin typeface="Oslo Sans Office" panose="02000000000000000000" pitchFamily="2" charset="0"/>
            </a:endParaRPr>
          </a:p>
          <a:p>
            <a:pPr>
              <a:lnSpc>
                <a:spcPct val="90000"/>
              </a:lnSpc>
            </a:pPr>
            <a:r>
              <a:rPr lang="nb-NO" sz="5800">
                <a:latin typeface="Oslo Sans Office" panose="02000000000000000000" pitchFamily="2" charset="0"/>
              </a:rPr>
              <a:t>I dag er det 83 barn som er plassert i vår skolekrets på høstens 1. trinn. </a:t>
            </a:r>
          </a:p>
          <a:p>
            <a:pPr>
              <a:lnSpc>
                <a:spcPct val="90000"/>
              </a:lnSpc>
            </a:pPr>
            <a:endParaRPr lang="nb-NO" sz="5800">
              <a:latin typeface="Oslo Sans Office" panose="02000000000000000000" pitchFamily="2" charset="0"/>
            </a:endParaRPr>
          </a:p>
          <a:p>
            <a:pPr>
              <a:lnSpc>
                <a:spcPct val="90000"/>
              </a:lnSpc>
            </a:pPr>
            <a:r>
              <a:rPr lang="nb-NO" sz="5800">
                <a:latin typeface="Oslo Sans Office" panose="02000000000000000000" pitchFamily="2" charset="0"/>
              </a:rPr>
              <a:t>Vi har 82 (84) plasser.</a:t>
            </a:r>
          </a:p>
          <a:p>
            <a:pPr>
              <a:lnSpc>
                <a:spcPct val="90000"/>
              </a:lnSpc>
            </a:pPr>
            <a:endParaRPr lang="nb-NO" sz="2300"/>
          </a:p>
          <a:p>
            <a:pPr marL="0" indent="0">
              <a:lnSpc>
                <a:spcPct val="90000"/>
              </a:lnSpc>
              <a:buNone/>
            </a:pPr>
            <a:endParaRPr lang="nb-NO" sz="1200"/>
          </a:p>
          <a:p>
            <a:pPr marL="0" indent="0">
              <a:lnSpc>
                <a:spcPct val="90000"/>
              </a:lnSpc>
              <a:buNone/>
            </a:pPr>
            <a:endParaRPr lang="nb-NO" sz="1200"/>
          </a:p>
          <a:p>
            <a:pPr>
              <a:lnSpc>
                <a:spcPct val="90000"/>
              </a:lnSpc>
            </a:pPr>
            <a:endParaRPr lang="nb-NO" sz="1200"/>
          </a:p>
          <a:p>
            <a:pPr marL="0" indent="0">
              <a:lnSpc>
                <a:spcPct val="90000"/>
              </a:lnSpc>
              <a:buNone/>
            </a:pPr>
            <a:endParaRPr lang="nb-NO" sz="1200"/>
          </a:p>
          <a:p>
            <a:pPr>
              <a:lnSpc>
                <a:spcPct val="90000"/>
              </a:lnSpc>
            </a:pPr>
            <a:endParaRPr lang="nb-NO" sz="1200"/>
          </a:p>
          <a:p>
            <a:pPr marL="0" indent="0">
              <a:lnSpc>
                <a:spcPct val="90000"/>
              </a:lnSpc>
              <a:buNone/>
            </a:pPr>
            <a:endParaRPr lang="nb-NO" sz="1200"/>
          </a:p>
          <a:p>
            <a:pPr marL="0" indent="0">
              <a:lnSpc>
                <a:spcPct val="90000"/>
              </a:lnSpc>
              <a:buNone/>
            </a:pPr>
            <a:r>
              <a:rPr lang="nb-NO" sz="1200"/>
              <a:t> </a:t>
            </a:r>
          </a:p>
          <a:p>
            <a:pPr marL="0" indent="0">
              <a:lnSpc>
                <a:spcPct val="90000"/>
              </a:lnSpc>
              <a:buNone/>
            </a:pPr>
            <a:endParaRPr lang="nb-NO" sz="1200"/>
          </a:p>
          <a:p>
            <a:pPr>
              <a:lnSpc>
                <a:spcPct val="90000"/>
              </a:lnSpc>
            </a:pPr>
            <a:endParaRPr lang="nb-NO" sz="1200"/>
          </a:p>
          <a:p>
            <a:pPr>
              <a:lnSpc>
                <a:spcPct val="90000"/>
              </a:lnSpc>
            </a:pPr>
            <a:endParaRPr lang="nb-NO" sz="1200"/>
          </a:p>
        </p:txBody>
      </p:sp>
    </p:spTree>
    <p:extLst>
      <p:ext uri="{BB962C8B-B14F-4D97-AF65-F5344CB8AC3E}">
        <p14:creationId xmlns:p14="http://schemas.microsoft.com/office/powerpoint/2010/main" val="22632568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FA230-FC7B-31EB-14B3-242B038CAF35}"/>
              </a:ext>
            </a:extLst>
          </p:cNvPr>
          <p:cNvSpPr>
            <a:spLocks noGrp="1"/>
          </p:cNvSpPr>
          <p:nvPr>
            <p:ph type="title"/>
          </p:nvPr>
        </p:nvSpPr>
        <p:spPr>
          <a:xfrm>
            <a:off x="926549" y="1024004"/>
            <a:ext cx="7681196" cy="1865954"/>
          </a:xfrm>
        </p:spPr>
        <p:txBody>
          <a:bodyPr lIns="0" tIns="0" rIns="0" bIns="0">
            <a:normAutofit/>
          </a:bodyPr>
          <a:lstStyle/>
          <a:p>
            <a:r>
              <a:rPr lang="nb-NO" sz="5400" b="1"/>
              <a:t>Hva er viktig for oss</a:t>
            </a:r>
          </a:p>
        </p:txBody>
      </p:sp>
      <p:sp>
        <p:nvSpPr>
          <p:cNvPr id="3" name="Plassholder for tekst 2">
            <a:extLst>
              <a:ext uri="{FF2B5EF4-FFF2-40B4-BE49-F238E27FC236}">
                <a16:creationId xmlns:a16="http://schemas.microsoft.com/office/drawing/2014/main" id="{F0353B66-1229-40FF-57CC-2FF2AEA8741B}"/>
              </a:ext>
            </a:extLst>
          </p:cNvPr>
          <p:cNvSpPr>
            <a:spLocks noGrp="1"/>
          </p:cNvSpPr>
          <p:nvPr>
            <p:ph type="body" sz="half" idx="1"/>
          </p:nvPr>
        </p:nvSpPr>
        <p:spPr>
          <a:xfrm>
            <a:off x="668897" y="2869076"/>
            <a:ext cx="7681196" cy="5581187"/>
          </a:xfrm>
        </p:spPr>
        <p:txBody>
          <a:bodyPr>
            <a:normAutofit/>
          </a:bodyPr>
          <a:lstStyle/>
          <a:p>
            <a:r>
              <a:rPr lang="nb-NO" sz="4400"/>
              <a:t>Trinnet som en enhet</a:t>
            </a:r>
          </a:p>
          <a:p>
            <a:r>
              <a:rPr lang="nb-NO" sz="4400"/>
              <a:t>Alle skal få mulighet til å bli kjent og ha en samhørighet</a:t>
            </a:r>
          </a:p>
          <a:p>
            <a:r>
              <a:rPr lang="nb-NO" sz="4400"/>
              <a:t>Trygge elever</a:t>
            </a:r>
          </a:p>
          <a:p>
            <a:r>
              <a:rPr lang="nb-NO" sz="4400"/>
              <a:t>Flere voksne som ser hver enkelt elev</a:t>
            </a:r>
          </a:p>
          <a:p>
            <a:endParaRPr lang="nb-NO"/>
          </a:p>
        </p:txBody>
      </p:sp>
      <p:pic>
        <p:nvPicPr>
          <p:cNvPr id="4" name="Bilde 3">
            <a:extLst>
              <a:ext uri="{FF2B5EF4-FFF2-40B4-BE49-F238E27FC236}">
                <a16:creationId xmlns:a16="http://schemas.microsoft.com/office/drawing/2014/main" id="{851AE6F3-C706-7BAB-AE51-FA85BBB69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7756" y="0"/>
            <a:ext cx="8534401" cy="9753600"/>
          </a:xfrm>
          <a:prstGeom prst="rect">
            <a:avLst/>
          </a:prstGeom>
          <a:noFill/>
        </p:spPr>
      </p:pic>
    </p:spTree>
    <p:extLst>
      <p:ext uri="{BB962C8B-B14F-4D97-AF65-F5344CB8AC3E}">
        <p14:creationId xmlns:p14="http://schemas.microsoft.com/office/powerpoint/2010/main" val="6912439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353D6-748D-C256-D080-6B471A46335B}"/>
              </a:ext>
            </a:extLst>
          </p:cNvPr>
          <p:cNvSpPr>
            <a:spLocks noGrp="1"/>
          </p:cNvSpPr>
          <p:nvPr>
            <p:ph type="title"/>
          </p:nvPr>
        </p:nvSpPr>
        <p:spPr>
          <a:xfrm>
            <a:off x="897112" y="378663"/>
            <a:ext cx="6773847" cy="2444306"/>
          </a:xfrm>
        </p:spPr>
        <p:txBody>
          <a:bodyPr anchor="b">
            <a:noAutofit/>
          </a:bodyPr>
          <a:lst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a:lstStyle>
          <a:p>
            <a:r>
              <a:rPr lang="nb-NO" sz="5403"/>
              <a:t>Samarbeid Ready IF og Holmen skole.</a:t>
            </a:r>
          </a:p>
        </p:txBody>
      </p:sp>
      <p:sp>
        <p:nvSpPr>
          <p:cNvPr id="3" name="Plassholder for innhold 2">
            <a:extLst>
              <a:ext uri="{FF2B5EF4-FFF2-40B4-BE49-F238E27FC236}">
                <a16:creationId xmlns:a16="http://schemas.microsoft.com/office/drawing/2014/main" id="{C04E13B4-28C0-C46C-583F-3B435E42E484}"/>
              </a:ext>
            </a:extLst>
          </p:cNvPr>
          <p:cNvSpPr>
            <a:spLocks noGrp="1"/>
          </p:cNvSpPr>
          <p:nvPr>
            <p:ph idx="1"/>
          </p:nvPr>
        </p:nvSpPr>
        <p:spPr>
          <a:xfrm>
            <a:off x="1065063" y="3283562"/>
            <a:ext cx="6903280" cy="5146645"/>
          </a:xfrm>
        </p:spPr>
        <p:txBody>
          <a:bodyPr anchor="t">
            <a:normAutofit/>
          </a:bodyPr>
          <a:lst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a:lstStyle>
          <a:p>
            <a:r>
              <a:rPr lang="nb-NO" sz="2133"/>
              <a:t>Samarbeidet siden høsten 2024.</a:t>
            </a:r>
          </a:p>
          <a:p>
            <a:r>
              <a:rPr lang="nb-NO" sz="2133"/>
              <a:t>Møter mellom ledelsen på skolen og i Ready.</a:t>
            </a:r>
          </a:p>
          <a:p>
            <a:r>
              <a:rPr lang="nb-NO" sz="2133"/>
              <a:t>Hvorfor samarbeid?</a:t>
            </a:r>
          </a:p>
          <a:p>
            <a:pPr lvl="1"/>
            <a:r>
              <a:rPr lang="nb-NO" sz="1564"/>
              <a:t>Vi ser mange av de samme utfordringene</a:t>
            </a:r>
          </a:p>
          <a:p>
            <a:pPr lvl="1"/>
            <a:r>
              <a:rPr lang="nb-NO" sz="1564"/>
              <a:t>Mange av barna har skolen og idrettslaget som felles arena</a:t>
            </a:r>
          </a:p>
          <a:p>
            <a:pPr lvl="1"/>
            <a:r>
              <a:rPr lang="nb-NO" sz="1564"/>
              <a:t>Skape gode rammevilkår for et trygt miljø</a:t>
            </a:r>
          </a:p>
          <a:p>
            <a:pPr lvl="1"/>
            <a:r>
              <a:rPr lang="nb-NO" sz="1564"/>
              <a:t>Gi barna best mulig aktivitet, innenfor tryggest mulig rammer</a:t>
            </a:r>
          </a:p>
          <a:p>
            <a:r>
              <a:rPr lang="nb-NO" sz="2133"/>
              <a:t>Vi snakker ikke om enkeltbarn, taushetsplikten gjelder.</a:t>
            </a:r>
          </a:p>
        </p:txBody>
      </p:sp>
      <p:pic>
        <p:nvPicPr>
          <p:cNvPr id="4" name="Bilde 3" descr="Et bilde som inneholder logo, Font, tekst, Grafikk&#10;&#10;KI-generert innhold kan være feil.">
            <a:extLst>
              <a:ext uri="{FF2B5EF4-FFF2-40B4-BE49-F238E27FC236}">
                <a16:creationId xmlns:a16="http://schemas.microsoft.com/office/drawing/2014/main" id="{3C61FAF2-C9E6-556C-1191-7C66BABB45E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355488" y="1398044"/>
            <a:ext cx="6978664" cy="6957512"/>
          </a:xfrm>
          <a:prstGeom prst="rect">
            <a:avLst/>
          </a:prstGeom>
        </p:spPr>
      </p:pic>
    </p:spTree>
    <p:extLst>
      <p:ext uri="{BB962C8B-B14F-4D97-AF65-F5344CB8AC3E}">
        <p14:creationId xmlns:p14="http://schemas.microsoft.com/office/powerpoint/2010/main" val="334317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EA8AD4-8341-C210-8700-C309175A11F6}"/>
              </a:ext>
            </a:extLst>
          </p:cNvPr>
          <p:cNvSpPr>
            <a:spLocks noGrp="1"/>
          </p:cNvSpPr>
          <p:nvPr>
            <p:ph type="title"/>
          </p:nvPr>
        </p:nvSpPr>
        <p:spPr/>
        <p:txBody>
          <a:bodyPr>
            <a:normAutofit/>
          </a:bodyPr>
          <a:lstStyle/>
          <a:p>
            <a:pPr algn="ctr"/>
            <a:r>
              <a:rPr lang="nb-NO" sz="4400" b="1"/>
              <a:t>Organisering av elevene på 1. trinn </a:t>
            </a:r>
            <a:endParaRPr lang="nb-NO" sz="4400"/>
          </a:p>
        </p:txBody>
      </p:sp>
      <p:sp>
        <p:nvSpPr>
          <p:cNvPr id="3" name="Plassholder for tekst 2">
            <a:extLst>
              <a:ext uri="{FF2B5EF4-FFF2-40B4-BE49-F238E27FC236}">
                <a16:creationId xmlns:a16="http://schemas.microsoft.com/office/drawing/2014/main" id="{A31DB5EA-BCD9-18E5-7421-E843A588B6EE}"/>
              </a:ext>
            </a:extLst>
          </p:cNvPr>
          <p:cNvSpPr>
            <a:spLocks noGrp="1"/>
          </p:cNvSpPr>
          <p:nvPr>
            <p:ph idx="1"/>
          </p:nvPr>
        </p:nvSpPr>
        <p:spPr>
          <a:xfrm>
            <a:off x="988937" y="2654300"/>
            <a:ext cx="13468058" cy="6011051"/>
          </a:xfrm>
        </p:spPr>
        <p:txBody>
          <a:bodyPr lIns="0" tIns="0" rIns="0" bIns="0" anchor="t">
            <a:normAutofit/>
          </a:bodyPr>
          <a:lstStyle/>
          <a:p>
            <a:pPr marL="229870" indent="-229870"/>
            <a:endParaRPr lang="nb-NO" sz="3600"/>
          </a:p>
          <a:p>
            <a:pPr marL="229870" indent="-229870"/>
            <a:endParaRPr lang="nb-NO" sz="3600"/>
          </a:p>
          <a:p>
            <a:pPr marL="229870" indent="-229870"/>
            <a:r>
              <a:rPr lang="nb-NO" sz="3600"/>
              <a:t>Fire fargegrupper med hver sin kontaktlærer</a:t>
            </a:r>
          </a:p>
          <a:p>
            <a:pPr marL="229870" indent="-229870"/>
            <a:r>
              <a:rPr lang="nb-NO" sz="3600"/>
              <a:t>Etter høstferien starter «planetgrupper»</a:t>
            </a:r>
          </a:p>
          <a:p>
            <a:pPr marL="229870" indent="-229870"/>
            <a:r>
              <a:rPr lang="nb-NO" sz="3600"/>
              <a:t>«Planetgrupper» er hovedsakelig i fag som er preget av samarbeid og lek som: uteskole, spill, KRØ, Kunst og håndverk og musikk</a:t>
            </a:r>
          </a:p>
          <a:p>
            <a:pPr marL="0" indent="0">
              <a:buNone/>
            </a:pPr>
            <a:endParaRPr lang="nb-NO" sz="3600"/>
          </a:p>
          <a:p>
            <a:pPr marL="0" indent="0">
              <a:buNone/>
            </a:pPr>
            <a:endParaRPr lang="nb-NO" sz="3600"/>
          </a:p>
          <a:p>
            <a:pPr marL="0" indent="0">
              <a:buNone/>
            </a:pPr>
            <a:endParaRPr lang="nb-NO" sz="3600"/>
          </a:p>
          <a:p>
            <a:pPr marL="229870" indent="-229870"/>
            <a:endParaRPr lang="nb-NO" sz="3600"/>
          </a:p>
        </p:txBody>
      </p:sp>
      <p:pic>
        <p:nvPicPr>
          <p:cNvPr id="4" name="Bilde 3">
            <a:extLst>
              <a:ext uri="{FF2B5EF4-FFF2-40B4-BE49-F238E27FC236}">
                <a16:creationId xmlns:a16="http://schemas.microsoft.com/office/drawing/2014/main" id="{16C0128C-8BB8-4131-7A62-F8242B83F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94502" y="1444455"/>
            <a:ext cx="2572735" cy="3432345"/>
          </a:xfrm>
          <a:prstGeom prst="rect">
            <a:avLst/>
          </a:prstGeom>
        </p:spPr>
      </p:pic>
    </p:spTree>
    <p:extLst>
      <p:ext uri="{BB962C8B-B14F-4D97-AF65-F5344CB8AC3E}">
        <p14:creationId xmlns:p14="http://schemas.microsoft.com/office/powerpoint/2010/main" val="284298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57849D-7E57-4139-9F06-300F75E6695A}"/>
              </a:ext>
            </a:extLst>
          </p:cNvPr>
          <p:cNvSpPr>
            <a:spLocks noGrp="1"/>
          </p:cNvSpPr>
          <p:nvPr>
            <p:ph type="title"/>
          </p:nvPr>
        </p:nvSpPr>
        <p:spPr/>
        <p:txBody>
          <a:bodyPr/>
          <a:lstStyle/>
          <a:p>
            <a:r>
              <a:rPr lang="nb-NO">
                <a:latin typeface="Oslo Sans Office" panose="02000000000000000000" pitchFamily="2" charset="0"/>
              </a:rPr>
              <a:t>Voksne på 1. trinn </a:t>
            </a:r>
          </a:p>
        </p:txBody>
      </p:sp>
      <p:sp>
        <p:nvSpPr>
          <p:cNvPr id="3" name="Plassholder for tekst 2">
            <a:extLst>
              <a:ext uri="{FF2B5EF4-FFF2-40B4-BE49-F238E27FC236}">
                <a16:creationId xmlns:a16="http://schemas.microsoft.com/office/drawing/2014/main" id="{3AF95B1F-CF44-4CA7-9F6B-372D9F4AA968}"/>
              </a:ext>
            </a:extLst>
          </p:cNvPr>
          <p:cNvSpPr>
            <a:spLocks noGrp="1"/>
          </p:cNvSpPr>
          <p:nvPr>
            <p:ph type="body" idx="1"/>
          </p:nvPr>
        </p:nvSpPr>
        <p:spPr>
          <a:xfrm>
            <a:off x="815969" y="2060485"/>
            <a:ext cx="15703561" cy="5632629"/>
          </a:xfrm>
        </p:spPr>
        <p:txBody>
          <a:bodyPr>
            <a:noAutofit/>
          </a:bodyPr>
          <a:lstStyle/>
          <a:p>
            <a:pPr marL="0" indent="0">
              <a:buNone/>
            </a:pPr>
            <a:endParaRPr lang="nb-NO" sz="3600">
              <a:latin typeface="Oslo Sans Office Normal"/>
              <a:sym typeface="Oslo Sans Office Normal"/>
            </a:endParaRPr>
          </a:p>
          <a:p>
            <a:r>
              <a:rPr lang="nb-NO" sz="3600" err="1">
                <a:latin typeface="Oslo Sans Office Normal"/>
                <a:sym typeface="Oslo Sans Office Normal"/>
              </a:rPr>
              <a:t>Lærernorm</a:t>
            </a:r>
            <a:r>
              <a:rPr lang="nb-NO" sz="3600">
                <a:latin typeface="Oslo Sans Office Normal"/>
                <a:sym typeface="Oslo Sans Office Normal"/>
              </a:rPr>
              <a:t>: en pedagog per 15 barn </a:t>
            </a:r>
          </a:p>
          <a:p>
            <a:r>
              <a:rPr lang="nb-NO" sz="3600">
                <a:latin typeface="Oslo Sans Office Normal"/>
                <a:sym typeface="Oslo Sans Office Normal"/>
              </a:rPr>
              <a:t>Fire kontaktlærere med samme kontaktelever hele året  </a:t>
            </a:r>
          </a:p>
          <a:p>
            <a:r>
              <a:rPr lang="nb-NO" sz="3600" err="1">
                <a:latin typeface="Oslo Sans Office Normal"/>
                <a:sym typeface="Oslo Sans Office Normal"/>
              </a:rPr>
              <a:t>Forsterketlærere</a:t>
            </a:r>
            <a:r>
              <a:rPr lang="nb-NO" sz="3600">
                <a:latin typeface="Oslo Sans Office Normal"/>
                <a:sym typeface="Oslo Sans Office Normal"/>
              </a:rPr>
              <a:t>, leselærer og/eller barneveileder i tillegg til kontaktlærere</a:t>
            </a:r>
          </a:p>
          <a:p>
            <a:r>
              <a:rPr lang="nb-NO" sz="3600">
                <a:latin typeface="Oslo Sans Office Normal"/>
                <a:sym typeface="Oslo Sans Office Normal"/>
              </a:rPr>
              <a:t>Spesialpedagog til elever med ITO (individuelt tilrettelagt opplæring) </a:t>
            </a:r>
          </a:p>
          <a:p>
            <a:r>
              <a:rPr lang="nb-NO" sz="3600">
                <a:latin typeface="Oslo Sans Office Normal"/>
                <a:sym typeface="Oslo Sans Office Normal"/>
              </a:rPr>
              <a:t>Lærerne samarbeider tett og planlegger skoledagene sammen</a:t>
            </a:r>
          </a:p>
          <a:p>
            <a:r>
              <a:rPr lang="nb-NO" sz="3600">
                <a:latin typeface="Oslo Sans Office Normal"/>
                <a:sym typeface="Oslo Sans Office Normal"/>
              </a:rPr>
              <a:t>Vårt trinn, våre elever, vårt opplegg</a:t>
            </a:r>
          </a:p>
        </p:txBody>
      </p:sp>
    </p:spTree>
    <p:extLst>
      <p:ext uri="{BB962C8B-B14F-4D97-AF65-F5344CB8AC3E}">
        <p14:creationId xmlns:p14="http://schemas.microsoft.com/office/powerpoint/2010/main" val="24279440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340B28-A4AE-3B82-DA4E-A3164CE33B55}"/>
              </a:ext>
            </a:extLst>
          </p:cNvPr>
          <p:cNvSpPr>
            <a:spLocks noGrp="1"/>
          </p:cNvSpPr>
          <p:nvPr>
            <p:ph type="title"/>
          </p:nvPr>
        </p:nvSpPr>
        <p:spPr>
          <a:xfrm>
            <a:off x="-2100925" y="249024"/>
            <a:ext cx="14951869" cy="1885245"/>
          </a:xfrm>
        </p:spPr>
        <p:txBody>
          <a:bodyPr/>
          <a:lstStyle/>
          <a:p>
            <a:pPr algn="ctr"/>
            <a:r>
              <a:rPr lang="nb-NO" sz="6200" dirty="0">
                <a:latin typeface="Oslo Sans Office" panose="02000000000000000000" pitchFamily="2" charset="0"/>
                <a:ea typeface="Calibri"/>
                <a:cs typeface="Calibri"/>
                <a:sym typeface="Calibri"/>
              </a:rPr>
              <a:t>«</a:t>
            </a:r>
            <a:r>
              <a:rPr lang="nb-NO" sz="6200" dirty="0" err="1">
                <a:latin typeface="Oslo Sans Office" panose="02000000000000000000" pitchFamily="2" charset="0"/>
                <a:ea typeface="Calibri"/>
                <a:cs typeface="Calibri"/>
                <a:sym typeface="Calibri"/>
              </a:rPr>
              <a:t>Planetgrupper</a:t>
            </a:r>
            <a:r>
              <a:rPr lang="nb-NO" sz="6000" b="1" dirty="0"/>
              <a:t>»</a:t>
            </a:r>
            <a:endParaRPr lang="nb-NO" b="1" dirty="0"/>
          </a:p>
        </p:txBody>
      </p:sp>
      <p:sp>
        <p:nvSpPr>
          <p:cNvPr id="3" name="Plassholder for tekst 2">
            <a:extLst>
              <a:ext uri="{FF2B5EF4-FFF2-40B4-BE49-F238E27FC236}">
                <a16:creationId xmlns:a16="http://schemas.microsoft.com/office/drawing/2014/main" id="{EEFBB8F8-37DA-8130-16C8-0B7498B3DD3A}"/>
              </a:ext>
            </a:extLst>
          </p:cNvPr>
          <p:cNvSpPr>
            <a:spLocks noGrp="1"/>
          </p:cNvSpPr>
          <p:nvPr>
            <p:ph idx="1"/>
          </p:nvPr>
        </p:nvSpPr>
        <p:spPr/>
        <p:txBody>
          <a:bodyPr>
            <a:normAutofit/>
          </a:bodyPr>
          <a:lstStyle/>
          <a:p>
            <a:r>
              <a:rPr lang="nb-NO" sz="4400">
                <a:latin typeface="Oslo Sans Office" panose="02000000000000000000" pitchFamily="2" charset="0"/>
              </a:rPr>
              <a:t>Rullerer ca. hver 6. uke</a:t>
            </a:r>
          </a:p>
          <a:p>
            <a:r>
              <a:rPr lang="nb-NO" sz="4400">
                <a:latin typeface="Oslo Sans Office" panose="02000000000000000000" pitchFamily="2" charset="0"/>
              </a:rPr>
              <a:t>Planetgruppene settes sammen etter ulike kriterier hver gang</a:t>
            </a:r>
          </a:p>
          <a:p>
            <a:pPr marL="514350" indent="-514350">
              <a:buAutoNum type="arabicPeriod"/>
            </a:pPr>
            <a:r>
              <a:rPr lang="nb-NO" sz="2800">
                <a:latin typeface="Oslo Sans Office" panose="02000000000000000000" pitchFamily="2" charset="0"/>
              </a:rPr>
              <a:t>Hvem tror vi kunne ha glede av å bli kjent</a:t>
            </a:r>
          </a:p>
          <a:p>
            <a:pPr marL="514350" indent="-514350">
              <a:buAutoNum type="arabicPeriod"/>
            </a:pPr>
            <a:r>
              <a:rPr lang="nb-NO" sz="2800">
                <a:latin typeface="Oslo Sans Office" panose="02000000000000000000" pitchFamily="2" charset="0"/>
              </a:rPr>
              <a:t>Hvem ønsker å bli kjent med hverandre</a:t>
            </a:r>
          </a:p>
          <a:p>
            <a:pPr marL="514350" indent="-514350">
              <a:buAutoNum type="arabicPeriod"/>
            </a:pPr>
            <a:r>
              <a:rPr lang="nb-NO" sz="2800">
                <a:latin typeface="Oslo Sans Office" panose="02000000000000000000" pitchFamily="2" charset="0"/>
              </a:rPr>
              <a:t>Hvem kan passe sammen, men som de selv ikke har tenkt på?</a:t>
            </a:r>
          </a:p>
          <a:p>
            <a:pPr marL="514350" indent="-514350">
              <a:buAutoNum type="arabicPeriod"/>
            </a:pPr>
            <a:r>
              <a:rPr lang="nb-NO" sz="2800">
                <a:latin typeface="Oslo Sans Office" panose="02000000000000000000" pitchFamily="2" charset="0"/>
              </a:rPr>
              <a:t>Hvem har enda ikke vært sammen</a:t>
            </a:r>
            <a:endParaRPr lang="nb-NO" sz="4400">
              <a:latin typeface="Oslo Sans Office" panose="02000000000000000000" pitchFamily="2" charset="0"/>
            </a:endParaRPr>
          </a:p>
          <a:p>
            <a:r>
              <a:rPr lang="nb-NO" sz="4400">
                <a:latin typeface="Oslo Sans Office" panose="02000000000000000000" pitchFamily="2" charset="0"/>
              </a:rPr>
              <a:t>Målet: Se alle elevene i forskjellige sammensetninger</a:t>
            </a:r>
          </a:p>
          <a:p>
            <a:r>
              <a:rPr lang="nb-NO" sz="4400">
                <a:latin typeface="Oslo Sans Office" panose="02000000000000000000" pitchFamily="2" charset="0"/>
              </a:rPr>
              <a:t> Hvem spiller hverandre gode, sosialt og faglig</a:t>
            </a:r>
          </a:p>
        </p:txBody>
      </p:sp>
      <p:pic>
        <p:nvPicPr>
          <p:cNvPr id="5" name="Bilde 4" descr="Et bilde som inneholder sfære, planet, Himmellegeme, rom">
            <a:extLst>
              <a:ext uri="{FF2B5EF4-FFF2-40B4-BE49-F238E27FC236}">
                <a16:creationId xmlns:a16="http://schemas.microsoft.com/office/drawing/2014/main" id="{FE644BB1-3D03-ED65-5CFE-8BC2D7098F02}"/>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639620" y="605148"/>
            <a:ext cx="5086110" cy="2533837"/>
          </a:xfrm>
          <a:prstGeom prst="rect">
            <a:avLst/>
          </a:prstGeom>
        </p:spPr>
      </p:pic>
    </p:spTree>
    <p:extLst>
      <p:ext uri="{BB962C8B-B14F-4D97-AF65-F5344CB8AC3E}">
        <p14:creationId xmlns:p14="http://schemas.microsoft.com/office/powerpoint/2010/main" val="201343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B7FB9A-5957-5BC8-67FE-19E0AE91FCDF}"/>
              </a:ext>
            </a:extLst>
          </p:cNvPr>
          <p:cNvSpPr>
            <a:spLocks noGrp="1"/>
          </p:cNvSpPr>
          <p:nvPr>
            <p:ph type="title"/>
          </p:nvPr>
        </p:nvSpPr>
        <p:spPr/>
        <p:txBody>
          <a:bodyPr>
            <a:noAutofit/>
          </a:bodyPr>
          <a:lstStyle/>
          <a:p>
            <a:r>
              <a:rPr lang="nb-NO" sz="6200">
                <a:latin typeface="Oslo Sans Office" panose="02000000000000000000" pitchFamily="2" charset="0"/>
                <a:ea typeface="Calibri"/>
                <a:cs typeface="Calibri"/>
                <a:sym typeface="Calibri"/>
              </a:rPr>
              <a:t>Sammensetning av klasser til 2. trinn</a:t>
            </a:r>
          </a:p>
        </p:txBody>
      </p:sp>
      <p:sp>
        <p:nvSpPr>
          <p:cNvPr id="3" name="Plassholder for tekst 2">
            <a:extLst>
              <a:ext uri="{FF2B5EF4-FFF2-40B4-BE49-F238E27FC236}">
                <a16:creationId xmlns:a16="http://schemas.microsoft.com/office/drawing/2014/main" id="{A831DE6E-A067-9008-6C51-61581FED48AF}"/>
              </a:ext>
            </a:extLst>
          </p:cNvPr>
          <p:cNvSpPr>
            <a:spLocks noGrp="1"/>
          </p:cNvSpPr>
          <p:nvPr>
            <p:ph type="body" sz="half" idx="1"/>
          </p:nvPr>
        </p:nvSpPr>
        <p:spPr/>
        <p:txBody>
          <a:bodyPr>
            <a:normAutofit fontScale="70000" lnSpcReduction="20000"/>
          </a:bodyPr>
          <a:lstStyle/>
          <a:p>
            <a:pPr marL="0" indent="0" defTabSz="1300480">
              <a:spcBef>
                <a:spcPts val="1000"/>
              </a:spcBef>
              <a:buFontTx/>
              <a:buNone/>
            </a:pPr>
            <a:endParaRPr lang="nb-NO"/>
          </a:p>
          <a:p>
            <a:pPr marL="0" indent="0" defTabSz="1300480">
              <a:spcBef>
                <a:spcPts val="1000"/>
              </a:spcBef>
              <a:buFontTx/>
              <a:buNone/>
            </a:pPr>
            <a:endParaRPr lang="nb-NO"/>
          </a:p>
          <a:p>
            <a:pPr marL="0" indent="0" defTabSz="1300480">
              <a:spcBef>
                <a:spcPts val="1000"/>
              </a:spcBef>
              <a:buFontTx/>
              <a:buNone/>
            </a:pPr>
            <a:r>
              <a:rPr lang="nb-NO"/>
              <a:t>Hvilke elever fungerer godt sosialt sammen?</a:t>
            </a:r>
          </a:p>
          <a:p>
            <a:pPr marL="0" indent="0" defTabSz="1300480">
              <a:spcBef>
                <a:spcPts val="1000"/>
              </a:spcBef>
              <a:buFontTx/>
              <a:buNone/>
            </a:pPr>
            <a:r>
              <a:rPr lang="nb-NO"/>
              <a:t>Hvilke elever fungerer bra faglig sammen?</a:t>
            </a:r>
          </a:p>
          <a:p>
            <a:pPr marL="0" indent="0" defTabSz="1300480">
              <a:spcBef>
                <a:spcPts val="1000"/>
              </a:spcBef>
              <a:buFontTx/>
              <a:buNone/>
            </a:pPr>
            <a:r>
              <a:rPr lang="nb-NO"/>
              <a:t>Alle elever skal komme i klasse med noen de kjenner og </a:t>
            </a:r>
          </a:p>
          <a:p>
            <a:pPr marL="0" indent="0" defTabSz="1300480">
              <a:spcBef>
                <a:spcPts val="1000"/>
              </a:spcBef>
              <a:buFontTx/>
              <a:buNone/>
            </a:pPr>
            <a:r>
              <a:rPr lang="nb-NO"/>
              <a:t>er trygge på.</a:t>
            </a:r>
          </a:p>
          <a:p>
            <a:pPr marL="0" indent="0" defTabSz="1300480">
              <a:spcBef>
                <a:spcPts val="1000"/>
              </a:spcBef>
              <a:buFontTx/>
              <a:buNone/>
            </a:pPr>
            <a:endParaRPr lang="nb-NO"/>
          </a:p>
          <a:p>
            <a:pPr marL="0" indent="0" defTabSz="1300480">
              <a:spcBef>
                <a:spcPts val="1000"/>
              </a:spcBef>
              <a:buFontTx/>
              <a:buNone/>
            </a:pPr>
            <a:r>
              <a:rPr lang="nb-NO"/>
              <a:t>Elevene ble satt sammen i mindre «bobler» 2-4 elever, ut fra hvem de selv sa de var trygge på.</a:t>
            </a:r>
          </a:p>
          <a:p>
            <a:pPr marL="0" indent="0" defTabSz="1300480">
              <a:spcBef>
                <a:spcPts val="1000"/>
              </a:spcBef>
              <a:buFontTx/>
              <a:buNone/>
            </a:pPr>
            <a:r>
              <a:rPr lang="nb-NO"/>
              <a:t>«Boblene» ble så satt sammen til klasser ut fra de dataene vi hadde fra planetgrupper og fargegrupper</a:t>
            </a:r>
          </a:p>
          <a:p>
            <a:endParaRPr lang="nb-NO"/>
          </a:p>
        </p:txBody>
      </p:sp>
      <p:pic>
        <p:nvPicPr>
          <p:cNvPr id="6" name="Bilde 5" descr="Et bilde som inneholder sirkel, diagram, skjermbilde, line&#10;&#10;KI-generert innhold kan være feil.">
            <a:extLst>
              <a:ext uri="{FF2B5EF4-FFF2-40B4-BE49-F238E27FC236}">
                <a16:creationId xmlns:a16="http://schemas.microsoft.com/office/drawing/2014/main" id="{50A47BBC-A115-395E-93D8-FF7BA7407075}"/>
              </a:ext>
            </a:extLst>
          </p:cNvPr>
          <p:cNvPicPr>
            <a:picLocks noChangeAspect="1"/>
          </p:cNvPicPr>
          <p:nvPr/>
        </p:nvPicPr>
        <p:blipFill>
          <a:blip r:embed="rId2"/>
          <a:stretch>
            <a:fillRect/>
          </a:stretch>
        </p:blipFill>
        <p:spPr>
          <a:xfrm>
            <a:off x="8663303" y="1270699"/>
            <a:ext cx="8663307" cy="7212202"/>
          </a:xfrm>
          <a:prstGeom prst="rect">
            <a:avLst/>
          </a:prstGeom>
          <a:noFill/>
        </p:spPr>
      </p:pic>
    </p:spTree>
    <p:extLst>
      <p:ext uri="{BB962C8B-B14F-4D97-AF65-F5344CB8AC3E}">
        <p14:creationId xmlns:p14="http://schemas.microsoft.com/office/powerpoint/2010/main" val="37801024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85E7EC-83DD-4FC1-5134-94ABA0868D8F}"/>
              </a:ext>
            </a:extLst>
          </p:cNvPr>
          <p:cNvSpPr>
            <a:spLocks noGrp="1"/>
          </p:cNvSpPr>
          <p:nvPr>
            <p:ph type="title"/>
          </p:nvPr>
        </p:nvSpPr>
        <p:spPr>
          <a:xfrm>
            <a:off x="876326" y="109602"/>
            <a:ext cx="7681196" cy="1865954"/>
          </a:xfrm>
        </p:spPr>
        <p:txBody>
          <a:bodyPr>
            <a:normAutofit/>
          </a:bodyPr>
          <a:lstStyle/>
          <a:p>
            <a:r>
              <a:rPr lang="nb-NO" dirty="0"/>
              <a:t>Sammensetning av klasser 2. trinn</a:t>
            </a:r>
          </a:p>
        </p:txBody>
      </p:sp>
      <p:sp>
        <p:nvSpPr>
          <p:cNvPr id="3" name="Plassholder for tekst 2">
            <a:extLst>
              <a:ext uri="{FF2B5EF4-FFF2-40B4-BE49-F238E27FC236}">
                <a16:creationId xmlns:a16="http://schemas.microsoft.com/office/drawing/2014/main" id="{E4AFB85D-669A-A398-51FF-60A778E42D7E}"/>
              </a:ext>
            </a:extLst>
          </p:cNvPr>
          <p:cNvSpPr>
            <a:spLocks noGrp="1"/>
          </p:cNvSpPr>
          <p:nvPr>
            <p:ph type="body" sz="half" idx="1"/>
          </p:nvPr>
        </p:nvSpPr>
        <p:spPr>
          <a:xfrm>
            <a:off x="786238" y="2700778"/>
            <a:ext cx="7681196" cy="6373962"/>
          </a:xfrm>
        </p:spPr>
        <p:txBody>
          <a:bodyPr lIns="0" tIns="0" rIns="0" bIns="0" anchor="t">
            <a:noAutofit/>
          </a:bodyPr>
          <a:lstStyle/>
          <a:p>
            <a:pPr marL="0" lvl="0" indent="0">
              <a:buNone/>
            </a:pPr>
            <a:r>
              <a:rPr lang="nb-NO" sz="2800" b="1" dirty="0">
                <a:latin typeface="Oslo Sans Office" panose="02000000000000000000" pitchFamily="2" charset="0"/>
              </a:rPr>
              <a:t>Dette tar vi hensyn til</a:t>
            </a:r>
            <a:r>
              <a:rPr lang="nb-NO" sz="2800" dirty="0">
                <a:latin typeface="Oslo Sans Office" panose="02000000000000000000" pitchFamily="2" charset="0"/>
              </a:rPr>
              <a:t>:</a:t>
            </a:r>
          </a:p>
          <a:p>
            <a:pPr marL="161925" indent="-161925" defTabSz="414780">
              <a:spcBef>
                <a:spcPts val="0"/>
              </a:spcBef>
              <a:buChar char="-"/>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Sosiale relasjoner, trygghet og fellesskap</a:t>
            </a:r>
          </a:p>
          <a:p>
            <a:pPr marL="161925" indent="-161925" defTabSz="414780">
              <a:spcBef>
                <a:spcPts val="0"/>
              </a:spcBef>
              <a:buChar char="-"/>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Pedagogiske hensyn; faglig og sosialt </a:t>
            </a:r>
          </a:p>
          <a:p>
            <a:pPr marL="161925" indent="-161925" defTabSz="414780">
              <a:spcBef>
                <a:spcPts val="0"/>
              </a:spcBef>
              <a:buChar char="-"/>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Jevn kjønnsbalanse </a:t>
            </a:r>
          </a:p>
          <a:p>
            <a:pPr marL="161925" indent="-161925" defTabSz="414780">
              <a:spcBef>
                <a:spcPts val="0"/>
              </a:spcBef>
              <a:buChar char="-"/>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Jevnt antall elever </a:t>
            </a:r>
          </a:p>
          <a:p>
            <a:pPr marL="161925" indent="-161925" defTabSz="414780">
              <a:spcBef>
                <a:spcPts val="0"/>
              </a:spcBef>
              <a:buChar char="-"/>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Elever med utfordringer faglig/sosialt</a:t>
            </a:r>
          </a:p>
          <a:p>
            <a:pPr marL="0" indent="0" defTabSz="414780">
              <a:spcBef>
                <a:spcPts val="0"/>
              </a:spcBef>
              <a:buNone/>
              <a:defRPr sz="2000">
                <a:latin typeface="Oslo Sans Office Normal"/>
                <a:ea typeface="Oslo Sans Office Normal"/>
                <a:cs typeface="Oslo Sans Office Normal"/>
                <a:sym typeface="Oslo Sans Office Normal"/>
              </a:defRPr>
            </a:pPr>
            <a:endParaRPr lang="nb-NO" sz="2800" dirty="0">
              <a:latin typeface="Oslo Sans Office" panose="02000000000000000000" pitchFamily="2" charset="0"/>
            </a:endParaRPr>
          </a:p>
          <a:p>
            <a:pPr marL="0" indent="0" defTabSz="414780">
              <a:spcBef>
                <a:spcPts val="0"/>
              </a:spcBef>
              <a:buNone/>
              <a:defRPr sz="2000">
                <a:latin typeface="Oslo Sans Office Normal"/>
                <a:ea typeface="Oslo Sans Office Normal"/>
                <a:cs typeface="Oslo Sans Office Normal"/>
                <a:sym typeface="Oslo Sans Office Normal"/>
              </a:defRPr>
            </a:pPr>
            <a:endParaRPr lang="nb-NO" sz="2800" dirty="0">
              <a:latin typeface="Oslo Sans Office" panose="02000000000000000000" pitchFamily="2" charset="0"/>
            </a:endParaRPr>
          </a:p>
          <a:p>
            <a:pPr marL="0" indent="0" defTabSz="414780">
              <a:spcBef>
                <a:spcPts val="0"/>
              </a:spcBef>
              <a:buSzTx/>
              <a:buNone/>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   </a:t>
            </a:r>
            <a:r>
              <a:rPr lang="nb-NO" sz="2800" b="1" dirty="0">
                <a:latin typeface="Oslo Sans Office" panose="02000000000000000000" pitchFamily="2" charset="0"/>
              </a:rPr>
              <a:t>Dette tar vi mindre hensyn til:</a:t>
            </a:r>
          </a:p>
          <a:p>
            <a:pPr marL="0" indent="0" defTabSz="414780">
              <a:spcBef>
                <a:spcPts val="0"/>
              </a:spcBef>
              <a:buSzTx/>
              <a:buNone/>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 Geografi har mindre betydning fordi elevene vil kjenne hverandre </a:t>
            </a:r>
          </a:p>
          <a:p>
            <a:pPr marL="0" indent="0" defTabSz="414780">
              <a:spcBef>
                <a:spcPts val="0"/>
              </a:spcBef>
              <a:buSzTx/>
              <a:buNone/>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 Alle starter og slutter samtidig </a:t>
            </a:r>
          </a:p>
          <a:p>
            <a:pPr marL="0" indent="0" defTabSz="414780">
              <a:spcBef>
                <a:spcPts val="0"/>
              </a:spcBef>
              <a:buSzTx/>
              <a:buNone/>
              <a:defRPr sz="2000">
                <a:latin typeface="Oslo Sans Office Normal"/>
                <a:ea typeface="Oslo Sans Office Normal"/>
                <a:cs typeface="Oslo Sans Office Normal"/>
                <a:sym typeface="Oslo Sans Office Normal"/>
              </a:defRPr>
            </a:pPr>
            <a:r>
              <a:rPr lang="nb-NO" sz="2800" dirty="0">
                <a:latin typeface="Oslo Sans Office" panose="02000000000000000000" pitchFamily="2" charset="0"/>
              </a:rPr>
              <a:t>- Følgegrupper kan etableres på tvers av trinnet </a:t>
            </a:r>
          </a:p>
          <a:p>
            <a:pPr marL="229870" indent="-229870"/>
            <a:endParaRPr lang="nb-NO" dirty="0"/>
          </a:p>
        </p:txBody>
      </p:sp>
      <p:pic>
        <p:nvPicPr>
          <p:cNvPr id="5" name="Bilde 4" descr="Et bilde som inneholder tegning, Tegnefilm, illustrasjon, tegnefilm&#10;&#10;KI-generert innhold kan være feil.">
            <a:extLst>
              <a:ext uri="{FF2B5EF4-FFF2-40B4-BE49-F238E27FC236}">
                <a16:creationId xmlns:a16="http://schemas.microsoft.com/office/drawing/2014/main" id="{E432CD23-26CA-CEDD-F27A-21D6984919A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788861" y="1280161"/>
            <a:ext cx="7284530" cy="6373962"/>
          </a:xfrm>
          <a:prstGeom prst="rect">
            <a:avLst/>
          </a:prstGeom>
          <a:noFill/>
        </p:spPr>
      </p:pic>
    </p:spTree>
    <p:extLst>
      <p:ext uri="{BB962C8B-B14F-4D97-AF65-F5344CB8AC3E}">
        <p14:creationId xmlns:p14="http://schemas.microsoft.com/office/powerpoint/2010/main" val="17781343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A60FD-14C7-6282-9867-40C16B7000FD}"/>
              </a:ext>
            </a:extLst>
          </p:cNvPr>
          <p:cNvSpPr>
            <a:spLocks noGrp="1"/>
          </p:cNvSpPr>
          <p:nvPr>
            <p:ph type="title"/>
          </p:nvPr>
        </p:nvSpPr>
        <p:spPr/>
        <p:txBody>
          <a:bodyPr>
            <a:normAutofit/>
          </a:bodyPr>
          <a:lstStyle/>
          <a:p>
            <a:r>
              <a:rPr lang="nb-NO" sz="6200">
                <a:latin typeface="Oslo Sans Office" panose="02000000000000000000" pitchFamily="2" charset="0"/>
                <a:ea typeface="Calibri"/>
                <a:cs typeface="Calibri"/>
              </a:rPr>
              <a:t>Overgangen fra fargegrupper til klasser</a:t>
            </a:r>
          </a:p>
        </p:txBody>
      </p:sp>
      <p:sp>
        <p:nvSpPr>
          <p:cNvPr id="3" name="Plassholder for tekst 2">
            <a:extLst>
              <a:ext uri="{FF2B5EF4-FFF2-40B4-BE49-F238E27FC236}">
                <a16:creationId xmlns:a16="http://schemas.microsoft.com/office/drawing/2014/main" id="{57E3AF8A-99DD-579F-B53D-CD729008F1BE}"/>
              </a:ext>
            </a:extLst>
          </p:cNvPr>
          <p:cNvSpPr>
            <a:spLocks noGrp="1"/>
          </p:cNvSpPr>
          <p:nvPr>
            <p:ph type="body" idx="1"/>
          </p:nvPr>
        </p:nvSpPr>
        <p:spPr/>
        <p:txBody>
          <a:bodyPr/>
          <a:lstStyle/>
          <a:p>
            <a:pPr marL="0" indent="0">
              <a:buNone/>
            </a:pPr>
            <a:r>
              <a:rPr lang="nb-NO"/>
              <a:t>   </a:t>
            </a:r>
          </a:p>
          <a:p>
            <a:pPr>
              <a:buFont typeface="Arial" panose="020B0604020202020204" pitchFamily="34" charset="0"/>
              <a:buChar char="•"/>
            </a:pPr>
            <a:r>
              <a:rPr lang="nb-NO" sz="3600">
                <a:ea typeface="Calibri"/>
                <a:cs typeface="Calibri"/>
                <a:sym typeface="Calibri"/>
              </a:rPr>
              <a:t>Klassene settes i mai</a:t>
            </a:r>
          </a:p>
          <a:p>
            <a:pPr marL="0" indent="0">
              <a:buNone/>
            </a:pPr>
            <a:r>
              <a:rPr lang="nb-NO" sz="3600">
                <a:ea typeface="Calibri"/>
                <a:cs typeface="Calibri"/>
                <a:sym typeface="Calibri"/>
              </a:rPr>
              <a:t>   (kan gjøres enkelte justeringer)</a:t>
            </a:r>
          </a:p>
          <a:p>
            <a:pPr>
              <a:buFont typeface="Arial" panose="020B0604020202020204" pitchFamily="34" charset="0"/>
              <a:buChar char="•"/>
            </a:pPr>
            <a:r>
              <a:rPr lang="nb-NO" sz="3600">
                <a:ea typeface="Calibri"/>
                <a:cs typeface="Calibri"/>
                <a:sym typeface="Calibri"/>
              </a:rPr>
              <a:t>Innarbeide rutiner og bli kjent</a:t>
            </a:r>
          </a:p>
          <a:p>
            <a:endParaRPr lang="nb-NO"/>
          </a:p>
        </p:txBody>
      </p:sp>
      <p:pic>
        <p:nvPicPr>
          <p:cNvPr id="6" name="Bilde 5" descr="Et bilde som inneholder sirkel, diagram, skjermbilde, line&#10;&#10;KI-generert innhold kan være feil.">
            <a:extLst>
              <a:ext uri="{FF2B5EF4-FFF2-40B4-BE49-F238E27FC236}">
                <a16:creationId xmlns:a16="http://schemas.microsoft.com/office/drawing/2014/main" id="{00148643-30E5-C893-E38C-B51DD8BFA5AB}"/>
              </a:ext>
            </a:extLst>
          </p:cNvPr>
          <p:cNvPicPr>
            <a:picLocks noChangeAspect="1"/>
          </p:cNvPicPr>
          <p:nvPr/>
        </p:nvPicPr>
        <p:blipFill>
          <a:blip r:embed="rId2"/>
          <a:stretch>
            <a:fillRect/>
          </a:stretch>
        </p:blipFill>
        <p:spPr>
          <a:xfrm>
            <a:off x="10058133" y="2535324"/>
            <a:ext cx="6446018" cy="5373434"/>
          </a:xfrm>
          <a:prstGeom prst="rect">
            <a:avLst/>
          </a:prstGeom>
        </p:spPr>
      </p:pic>
    </p:spTree>
    <p:extLst>
      <p:ext uri="{BB962C8B-B14F-4D97-AF65-F5344CB8AC3E}">
        <p14:creationId xmlns:p14="http://schemas.microsoft.com/office/powerpoint/2010/main" val="39852000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F6A045-DE62-823F-81B2-DAB8AB1F2596}"/>
              </a:ext>
            </a:extLst>
          </p:cNvPr>
          <p:cNvSpPr>
            <a:spLocks noGrp="1"/>
          </p:cNvSpPr>
          <p:nvPr>
            <p:ph type="title"/>
          </p:nvPr>
        </p:nvSpPr>
        <p:spPr/>
        <p:txBody>
          <a:bodyPr>
            <a:normAutofit/>
          </a:bodyPr>
          <a:lstStyle/>
          <a:p>
            <a:r>
              <a:rPr lang="nb-NO">
                <a:latin typeface="Oslo Sans Office" panose="02000000000000000000" pitchFamily="2" charset="0"/>
                <a:sym typeface="Oslo Sans Office Normal"/>
              </a:rPr>
              <a:t>Vi starter hver morgen med felles lek</a:t>
            </a:r>
          </a:p>
        </p:txBody>
      </p:sp>
      <p:sp>
        <p:nvSpPr>
          <p:cNvPr id="3" name="Plassholder for tekst 2">
            <a:extLst>
              <a:ext uri="{FF2B5EF4-FFF2-40B4-BE49-F238E27FC236}">
                <a16:creationId xmlns:a16="http://schemas.microsoft.com/office/drawing/2014/main" id="{D6B7830D-3B56-27D2-D3CC-FCA147225D24}"/>
              </a:ext>
            </a:extLst>
          </p:cNvPr>
          <p:cNvSpPr>
            <a:spLocks noGrp="1"/>
          </p:cNvSpPr>
          <p:nvPr>
            <p:ph type="body" idx="1"/>
          </p:nvPr>
        </p:nvSpPr>
        <p:spPr/>
        <p:txBody>
          <a:bodyPr/>
          <a:lstStyle/>
          <a:p>
            <a:pPr marL="0" indent="0">
              <a:buNone/>
            </a:pPr>
            <a:r>
              <a:rPr lang="nb-NO"/>
              <a:t>    </a:t>
            </a:r>
            <a:r>
              <a:rPr lang="nb-NO" sz="3600">
                <a:latin typeface="Oslo Sans Office Normal"/>
                <a:sym typeface="Oslo Sans Office Normal"/>
              </a:rPr>
              <a:t>Lek har en vesentlig betydning for barnas utvikling</a:t>
            </a:r>
          </a:p>
          <a:p>
            <a:r>
              <a:rPr lang="nb-NO" sz="3600">
                <a:latin typeface="Oslo Sans Office Normal"/>
                <a:sym typeface="Oslo Sans Office Normal"/>
              </a:rPr>
              <a:t>Vennskap og trygghet</a:t>
            </a:r>
          </a:p>
          <a:p>
            <a:r>
              <a:rPr lang="nb-NO" sz="3600">
                <a:latin typeface="Oslo Sans Office Normal"/>
                <a:sym typeface="Oslo Sans Office Normal"/>
              </a:rPr>
              <a:t>Lek som </a:t>
            </a:r>
            <a:r>
              <a:rPr lang="nb-NO" sz="3600" err="1">
                <a:latin typeface="Oslo Sans Office Normal"/>
                <a:sym typeface="Oslo Sans Office Normal"/>
              </a:rPr>
              <a:t>læringsstøttende</a:t>
            </a:r>
            <a:r>
              <a:rPr lang="nb-NO" sz="3600">
                <a:latin typeface="Oslo Sans Office Normal"/>
                <a:sym typeface="Oslo Sans Office Normal"/>
              </a:rPr>
              <a:t> aktivitet</a:t>
            </a:r>
          </a:p>
          <a:p>
            <a:r>
              <a:rPr lang="nb-NO" sz="3600">
                <a:latin typeface="Oslo Sans Office Normal"/>
                <a:sym typeface="Oslo Sans Office Normal"/>
              </a:rPr>
              <a:t>Motivasjon og mestring</a:t>
            </a:r>
          </a:p>
          <a:p>
            <a:r>
              <a:rPr lang="nb-NO" sz="3600">
                <a:latin typeface="Oslo Sans Office Normal"/>
                <a:sym typeface="Oslo Sans Office Normal"/>
              </a:rPr>
              <a:t>Utvikler hjernens nettverk og de lange forbindelsene i hjernen (Per Brodal)</a:t>
            </a:r>
          </a:p>
        </p:txBody>
      </p:sp>
      <p:pic>
        <p:nvPicPr>
          <p:cNvPr id="5" name="Bilde 4" descr="Et bilde som inneholder clip art, tegnefilm, illustrasjon, tegning&#10;&#10;Automatisk generert beskrivelse">
            <a:extLst>
              <a:ext uri="{FF2B5EF4-FFF2-40B4-BE49-F238E27FC236}">
                <a16:creationId xmlns:a16="http://schemas.microsoft.com/office/drawing/2014/main" id="{358B6215-C548-D70A-7126-458313168DE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502026" y="6443134"/>
            <a:ext cx="3303905" cy="2514600"/>
          </a:xfrm>
          <a:prstGeom prst="rect">
            <a:avLst/>
          </a:prstGeom>
        </p:spPr>
      </p:pic>
    </p:spTree>
    <p:extLst>
      <p:ext uri="{BB962C8B-B14F-4D97-AF65-F5344CB8AC3E}">
        <p14:creationId xmlns:p14="http://schemas.microsoft.com/office/powerpoint/2010/main" val="3941745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B09DCF-D910-AD4E-F1B3-3B53DF1CE7AF}"/>
              </a:ext>
            </a:extLst>
          </p:cNvPr>
          <p:cNvSpPr>
            <a:spLocks noGrp="1"/>
          </p:cNvSpPr>
          <p:nvPr>
            <p:ph type="title"/>
          </p:nvPr>
        </p:nvSpPr>
        <p:spPr>
          <a:xfrm>
            <a:off x="988937" y="1024002"/>
            <a:ext cx="13468058" cy="1407470"/>
          </a:xfrm>
        </p:spPr>
        <p:txBody>
          <a:bodyPr lIns="0" tIns="0" rIns="0" bIns="0" anchor="t">
            <a:normAutofit/>
          </a:bodyPr>
          <a:lstStyle/>
          <a:p>
            <a:r>
              <a:rPr lang="nb-NO" sz="6200">
                <a:latin typeface="Oslo Sans Office" panose="02000000000000000000" pitchFamily="2" charset="0"/>
                <a:ea typeface="Calibri"/>
                <a:cs typeface="Calibri"/>
                <a:sym typeface="Calibri"/>
              </a:rPr>
              <a:t>Læringsbrett eller blyant og papir?</a:t>
            </a:r>
          </a:p>
        </p:txBody>
      </p:sp>
      <p:sp>
        <p:nvSpPr>
          <p:cNvPr id="3" name="Plassholder for tekst 2">
            <a:extLst>
              <a:ext uri="{FF2B5EF4-FFF2-40B4-BE49-F238E27FC236}">
                <a16:creationId xmlns:a16="http://schemas.microsoft.com/office/drawing/2014/main" id="{D162C517-9C31-5CB1-F699-56B466BE2B44}"/>
              </a:ext>
            </a:extLst>
          </p:cNvPr>
          <p:cNvSpPr>
            <a:spLocks noGrp="1"/>
          </p:cNvSpPr>
          <p:nvPr>
            <p:ph idx="1"/>
          </p:nvPr>
        </p:nvSpPr>
        <p:spPr>
          <a:xfrm>
            <a:off x="430640" y="2002161"/>
            <a:ext cx="13468058" cy="6233879"/>
          </a:xfrm>
        </p:spPr>
        <p:txBody>
          <a:bodyPr>
            <a:normAutofit/>
          </a:bodyPr>
          <a:lstStyle/>
          <a:p>
            <a:pPr marL="0" indent="0">
              <a:buNone/>
            </a:pPr>
            <a:endParaRPr lang="nb-NO" sz="4000"/>
          </a:p>
          <a:p>
            <a:pPr marL="0" indent="0">
              <a:buNone/>
            </a:pPr>
            <a:r>
              <a:rPr lang="nb-NO" sz="3600">
                <a:ea typeface="Calibri"/>
                <a:cs typeface="Calibri"/>
                <a:sym typeface="Calibri"/>
              </a:rPr>
              <a:t>Ja takk, begge deler</a:t>
            </a:r>
          </a:p>
          <a:p>
            <a:pPr marL="0" indent="0">
              <a:buNone/>
            </a:pPr>
            <a:endParaRPr lang="nb-NO" sz="3600">
              <a:ea typeface="Calibri"/>
              <a:cs typeface="Calibri"/>
              <a:sym typeface="Calibri"/>
            </a:endParaRPr>
          </a:p>
          <a:p>
            <a:pPr marL="0" indent="0">
              <a:buNone/>
            </a:pPr>
            <a:r>
              <a:rPr lang="nb-NO" sz="3600">
                <a:ea typeface="Calibri"/>
                <a:cs typeface="Calibri"/>
                <a:sym typeface="Calibri"/>
              </a:rPr>
              <a:t>Klassesett med læringsbrett på trinnet</a:t>
            </a:r>
          </a:p>
          <a:p>
            <a:pPr marL="0" indent="0">
              <a:buNone/>
            </a:pPr>
            <a:r>
              <a:rPr lang="nb-NO" sz="3600">
                <a:ea typeface="Calibri"/>
                <a:cs typeface="Calibri"/>
                <a:sym typeface="Calibri"/>
              </a:rPr>
              <a:t>Fysiske lærebøker i norsk og matematikk (etter jul)</a:t>
            </a:r>
          </a:p>
          <a:p>
            <a:pPr marL="0" indent="0" algn="l">
              <a:buNone/>
            </a:pPr>
            <a:endParaRPr lang="nb-NO" sz="3600">
              <a:ea typeface="Calibri"/>
              <a:cs typeface="Calibri"/>
              <a:sym typeface="Calibri"/>
            </a:endParaRPr>
          </a:p>
          <a:p>
            <a:pPr marL="0" indent="0">
              <a:buNone/>
            </a:pPr>
            <a:endParaRPr lang="nb-NO" sz="4000"/>
          </a:p>
        </p:txBody>
      </p:sp>
      <p:pic>
        <p:nvPicPr>
          <p:cNvPr id="5" name="Bilde 4" descr="Et bilde som inneholder kontorforsyninger, tekst, penn, Markeringsverktøy&#10;&#10;KI-generert innhold kan være feil.">
            <a:extLst>
              <a:ext uri="{FF2B5EF4-FFF2-40B4-BE49-F238E27FC236}">
                <a16:creationId xmlns:a16="http://schemas.microsoft.com/office/drawing/2014/main" id="{C33C6555-6F68-9DAB-24A6-A29D50A6472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508921" y="5806448"/>
            <a:ext cx="3598205" cy="1014113"/>
          </a:xfrm>
          <a:prstGeom prst="rect">
            <a:avLst/>
          </a:prstGeom>
        </p:spPr>
      </p:pic>
      <p:pic>
        <p:nvPicPr>
          <p:cNvPr id="8" name="Bilde 7" descr="Et bilde som inneholder leke, plast, Nettbrett, innendørs&#10;&#10;KI-generert innhold kan være feil.">
            <a:extLst>
              <a:ext uri="{FF2B5EF4-FFF2-40B4-BE49-F238E27FC236}">
                <a16:creationId xmlns:a16="http://schemas.microsoft.com/office/drawing/2014/main" id="{5BFBD327-B122-A692-CC2D-DF15B13D20B7}"/>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1508921" y="2431472"/>
            <a:ext cx="3598205" cy="2467341"/>
          </a:xfrm>
          <a:prstGeom prst="rect">
            <a:avLst/>
          </a:prstGeom>
        </p:spPr>
      </p:pic>
    </p:spTree>
    <p:extLst>
      <p:ext uri="{BB962C8B-B14F-4D97-AF65-F5344CB8AC3E}">
        <p14:creationId xmlns:p14="http://schemas.microsoft.com/office/powerpoint/2010/main" val="3587948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 name="Shape 243"/>
          <p:cNvSpPr txBox="1">
            <a:spLocks noGrp="1"/>
          </p:cNvSpPr>
          <p:nvPr>
            <p:ph type="title"/>
          </p:nvPr>
        </p:nvSpPr>
        <p:spPr>
          <a:xfrm>
            <a:off x="524703" y="220252"/>
            <a:ext cx="7681196" cy="1865954"/>
          </a:xfrm>
        </p:spPr>
        <p:txBody>
          <a:bodyPr>
            <a:normAutofit/>
          </a:bodyPr>
          <a:lstStyle/>
          <a:p>
            <a:r>
              <a:rPr lang="nb-NO" b="1"/>
              <a:t>Nådde vi m</a:t>
            </a:r>
            <a:r>
              <a:rPr b="1" err="1"/>
              <a:t>ål</a:t>
            </a:r>
            <a:r>
              <a:rPr lang="nb-NO" b="1"/>
              <a:t>ene</a:t>
            </a:r>
            <a:r>
              <a:rPr b="1"/>
              <a:t> for </a:t>
            </a:r>
            <a:r>
              <a:rPr b="1" err="1"/>
              <a:t>møtet</a:t>
            </a:r>
            <a:r>
              <a:rPr lang="nb-NO" b="1"/>
              <a:t>? </a:t>
            </a:r>
            <a:endParaRPr b="1"/>
          </a:p>
        </p:txBody>
      </p:sp>
      <p:sp>
        <p:nvSpPr>
          <p:cNvPr id="2115" name="Shape 244"/>
          <p:cNvSpPr txBox="1">
            <a:spLocks noGrp="1"/>
          </p:cNvSpPr>
          <p:nvPr>
            <p:ph type="body" sz="half" idx="1"/>
          </p:nvPr>
        </p:nvSpPr>
        <p:spPr>
          <a:xfrm>
            <a:off x="753405" y="2383038"/>
            <a:ext cx="7681196" cy="5581187"/>
          </a:xfrm>
        </p:spPr>
        <p:txBody>
          <a:bodyPr>
            <a:normAutofit/>
          </a:bodyPr>
          <a:lstStyle/>
          <a:p>
            <a:pPr>
              <a:buBlip>
                <a:blip r:embed="rId3"/>
              </a:buBlip>
            </a:pPr>
            <a:r>
              <a:rPr lang="nb-NO" sz="3200"/>
              <a:t>Gi dere innblikk i hva Holmen skole står for og hva som er viktig for oss</a:t>
            </a:r>
          </a:p>
          <a:p>
            <a:pPr marL="0" indent="0">
              <a:buNone/>
            </a:pPr>
            <a:endParaRPr lang="nb-NO" sz="3200"/>
          </a:p>
          <a:p>
            <a:pPr>
              <a:buBlip>
                <a:blip r:embed="rId3"/>
              </a:buBlip>
            </a:pPr>
            <a:r>
              <a:rPr lang="nb-NO" sz="3200"/>
              <a:t>Gi god informasjon om oppstart i skole og AKS </a:t>
            </a:r>
          </a:p>
          <a:p>
            <a:pPr marL="0" indent="0">
              <a:buNone/>
            </a:pPr>
            <a:endParaRPr lang="nb-NO" sz="3200"/>
          </a:p>
          <a:p>
            <a:pPr>
              <a:buBlip>
                <a:blip r:embed="rId3"/>
              </a:buBlip>
            </a:pPr>
            <a:r>
              <a:rPr lang="nb-NO" sz="3200"/>
              <a:t>Skape glede og forventning til skolestart 2026</a:t>
            </a:r>
          </a:p>
          <a:p>
            <a:pPr>
              <a:buBlip>
                <a:blip r:embed="rId3"/>
              </a:buBlip>
            </a:pPr>
            <a:endParaRPr lang="nb-NO" sz="3200"/>
          </a:p>
          <a:p>
            <a:pPr>
              <a:buBlip>
                <a:blip r:embed="rId3"/>
              </a:buBlip>
            </a:pPr>
            <a:r>
              <a:rPr lang="nb-NO" sz="3200"/>
              <a:t>Spørsmål? </a:t>
            </a:r>
          </a:p>
        </p:txBody>
      </p:sp>
      <p:pic>
        <p:nvPicPr>
          <p:cNvPr id="3" name="Bilde 2" descr="Dart i midten av et mål">
            <a:extLst>
              <a:ext uri="{FF2B5EF4-FFF2-40B4-BE49-F238E27FC236}">
                <a16:creationId xmlns:a16="http://schemas.microsoft.com/office/drawing/2014/main" id="{654C964F-C836-6252-5286-3E69307046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63303" y="10"/>
            <a:ext cx="8663307" cy="9753590"/>
          </a:xfrm>
          <a:prstGeom prst="rect">
            <a:avLst/>
          </a:prstGeom>
          <a:noFill/>
        </p:spPr>
      </p:pic>
      <p:sp>
        <p:nvSpPr>
          <p:cNvPr id="4" name="TekstSylinder 3">
            <a:extLst>
              <a:ext uri="{FF2B5EF4-FFF2-40B4-BE49-F238E27FC236}">
                <a16:creationId xmlns:a16="http://schemas.microsoft.com/office/drawing/2014/main" id="{1DCFF27D-F67C-286C-72CE-CA9DA95D7FFA}"/>
              </a:ext>
            </a:extLst>
          </p:cNvPr>
          <p:cNvSpPr txBox="1"/>
          <p:nvPr/>
        </p:nvSpPr>
        <p:spPr>
          <a:xfrm>
            <a:off x="407669" y="8252681"/>
            <a:ext cx="866330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b-NO" sz="3600" b="1">
                <a:latin typeface="Oslo Sans Office" panose="02000000000000000000" pitchFamily="2" charset="0"/>
              </a:rPr>
              <a:t>VI ER KLARE OG VI GLEDER OSS! </a:t>
            </a:r>
            <a:endParaRPr lang="nb-NO" sz="3600" b="1"/>
          </a:p>
        </p:txBody>
      </p:sp>
      <p:sp>
        <p:nvSpPr>
          <p:cNvPr id="2" name="TekstSylinder 1">
            <a:extLst>
              <a:ext uri="{FF2B5EF4-FFF2-40B4-BE49-F238E27FC236}">
                <a16:creationId xmlns:a16="http://schemas.microsoft.com/office/drawing/2014/main" id="{28B7C7AE-82C0-370C-F756-A54816CBF464}"/>
              </a:ext>
            </a:extLst>
          </p:cNvPr>
          <p:cNvSpPr txBox="1"/>
          <p:nvPr/>
        </p:nvSpPr>
        <p:spPr>
          <a:xfrm>
            <a:off x="10041890" y="1024002"/>
            <a:ext cx="728472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b-NO" sz="40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rPr>
              <a:t>Gå til </a:t>
            </a:r>
            <a:r>
              <a:rPr kumimoji="0" lang="nb-NO" sz="40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hlinkClick r:id="rId5"/>
              </a:rPr>
              <a:t>www.menticom</a:t>
            </a:r>
            <a:r>
              <a:rPr kumimoji="0" lang="nb-NO" sz="40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rPr>
              <a:t> og bruk koden 53372063</a:t>
            </a:r>
          </a:p>
        </p:txBody>
      </p:sp>
      <p:pic>
        <p:nvPicPr>
          <p:cNvPr id="6" name="Bilde 5">
            <a:extLst>
              <a:ext uri="{FF2B5EF4-FFF2-40B4-BE49-F238E27FC236}">
                <a16:creationId xmlns:a16="http://schemas.microsoft.com/office/drawing/2014/main" id="{625CA12A-B210-D859-D84D-FA3F0B65F0EE}"/>
              </a:ext>
            </a:extLst>
          </p:cNvPr>
          <p:cNvPicPr>
            <a:picLocks noChangeAspect="1"/>
          </p:cNvPicPr>
          <p:nvPr/>
        </p:nvPicPr>
        <p:blipFill>
          <a:blip r:embed="rId6"/>
          <a:stretch>
            <a:fillRect/>
          </a:stretch>
        </p:blipFill>
        <p:spPr>
          <a:xfrm>
            <a:off x="10732454" y="2694705"/>
            <a:ext cx="4932678" cy="6645750"/>
          </a:xfrm>
          <a:prstGeom prst="rect">
            <a:avLst/>
          </a:prstGeom>
        </p:spPr>
      </p:pic>
    </p:spTree>
    <p:extLst>
      <p:ext uri="{BB962C8B-B14F-4D97-AF65-F5344CB8AC3E}">
        <p14:creationId xmlns:p14="http://schemas.microsoft.com/office/powerpoint/2010/main" val="17865374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Holmen skole">
            <a:extLst>
              <a:ext uri="{FF2B5EF4-FFF2-40B4-BE49-F238E27FC236}">
                <a16:creationId xmlns:a16="http://schemas.microsoft.com/office/drawing/2014/main" id="{78F95CFC-E627-D5E7-DE33-35D62217306F}"/>
              </a:ext>
            </a:extLst>
          </p:cNvPr>
          <p:cNvPicPr>
            <a:picLocks noChangeAspect="1"/>
          </p:cNvPicPr>
          <p:nvPr/>
        </p:nvPicPr>
        <p:blipFill>
          <a:blip r:embed="rId2"/>
          <a:stretch>
            <a:fillRect/>
          </a:stretch>
        </p:blipFill>
        <p:spPr>
          <a:xfrm>
            <a:off x="543782" y="5779394"/>
            <a:ext cx="16247938" cy="3530383"/>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1DFA10D9-3E83-F183-C4F7-A6A1725844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59669" y="1658154"/>
            <a:ext cx="9841235" cy="2954814"/>
          </a:xfrm>
          <a:prstGeom prst="rect">
            <a:avLst/>
          </a:prstGeom>
        </p:spPr>
      </p:pic>
    </p:spTree>
    <p:extLst>
      <p:ext uri="{BB962C8B-B14F-4D97-AF65-F5344CB8AC3E}">
        <p14:creationId xmlns:p14="http://schemas.microsoft.com/office/powerpoint/2010/main" val="310836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7EAE3EE-B327-2E91-C01F-4FF9DF4793C3}"/>
              </a:ext>
            </a:extLst>
          </p:cNvPr>
          <p:cNvSpPr>
            <a:spLocks noGrp="1"/>
          </p:cNvSpPr>
          <p:nvPr>
            <p:ph type="body" idx="1"/>
          </p:nvPr>
        </p:nvSpPr>
        <p:spPr/>
        <p:txBody>
          <a:bodyPr/>
          <a:lstStyle/>
          <a:p>
            <a:endParaRPr lang="nb-NO"/>
          </a:p>
        </p:txBody>
      </p:sp>
      <p:pic>
        <p:nvPicPr>
          <p:cNvPr id="3" name="Bilde 2" descr="Et bilde som inneholder tekst, Font, skjermbilde, logo">
            <a:extLst>
              <a:ext uri="{FF2B5EF4-FFF2-40B4-BE49-F238E27FC236}">
                <a16:creationId xmlns:a16="http://schemas.microsoft.com/office/drawing/2014/main" id="{5C71EB61-EAA6-2060-FE49-EACE87B0E9CB}"/>
              </a:ext>
            </a:extLst>
          </p:cNvPr>
          <p:cNvPicPr>
            <a:picLocks noChangeAspect="1"/>
          </p:cNvPicPr>
          <p:nvPr/>
        </p:nvPicPr>
        <p:blipFill>
          <a:blip r:embed="rId2"/>
          <a:stretch>
            <a:fillRect/>
          </a:stretch>
        </p:blipFill>
        <p:spPr>
          <a:xfrm>
            <a:off x="228021" y="619759"/>
            <a:ext cx="16028670" cy="7863841"/>
          </a:xfrm>
          <a:prstGeom prst="rect">
            <a:avLst/>
          </a:prstGeom>
        </p:spPr>
      </p:pic>
    </p:spTree>
    <p:extLst>
      <p:ext uri="{BB962C8B-B14F-4D97-AF65-F5344CB8AC3E}">
        <p14:creationId xmlns:p14="http://schemas.microsoft.com/office/powerpoint/2010/main" val="121987142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Sylinder 8">
            <a:extLst>
              <a:ext uri="{FF2B5EF4-FFF2-40B4-BE49-F238E27FC236}">
                <a16:creationId xmlns:a16="http://schemas.microsoft.com/office/drawing/2014/main" id="{6BB80AF3-EF70-58CA-9487-3427073A51F1}"/>
              </a:ext>
            </a:extLst>
          </p:cNvPr>
          <p:cNvSpPr txBox="1"/>
          <p:nvPr/>
        </p:nvSpPr>
        <p:spPr>
          <a:xfrm>
            <a:off x="7527776" y="2585282"/>
            <a:ext cx="3253222" cy="918937"/>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r>
              <a:rPr lang="nb-NO" sz="2559">
                <a:ea typeface="Calibri"/>
                <a:cs typeface="Calibri"/>
              </a:rPr>
              <a:t>AKS-leder Stine Smeby</a:t>
            </a:r>
            <a:endParaRPr lang="nb-NO" sz="2559" dirty="0">
              <a:ea typeface="Calibri"/>
              <a:cs typeface="Calibri"/>
            </a:endParaRPr>
          </a:p>
        </p:txBody>
      </p:sp>
      <p:sp>
        <p:nvSpPr>
          <p:cNvPr id="10" name="TekstSylinder 9">
            <a:extLst>
              <a:ext uri="{FF2B5EF4-FFF2-40B4-BE49-F238E27FC236}">
                <a16:creationId xmlns:a16="http://schemas.microsoft.com/office/drawing/2014/main" id="{F1CA0394-1591-639A-015A-269D54B6099E}"/>
              </a:ext>
            </a:extLst>
          </p:cNvPr>
          <p:cNvSpPr txBox="1"/>
          <p:nvPr/>
        </p:nvSpPr>
        <p:spPr>
          <a:xfrm>
            <a:off x="11803303" y="7071364"/>
            <a:ext cx="4718199" cy="918937"/>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pPr algn="ctr"/>
            <a:r>
              <a:rPr lang="nb-NO" sz="2559" dirty="0">
                <a:ea typeface="Calibri"/>
                <a:cs typeface="Calibri"/>
              </a:rPr>
              <a:t>Ingrid Storrønningen</a:t>
            </a:r>
            <a:endParaRPr lang="nb-NO" sz="2559">
              <a:ea typeface="Calibri"/>
              <a:cs typeface="Calibri"/>
            </a:endParaRPr>
          </a:p>
          <a:p>
            <a:pPr algn="ctr"/>
            <a:r>
              <a:rPr lang="nb-NO" sz="2559">
                <a:ea typeface="Calibri"/>
                <a:cs typeface="Calibri"/>
              </a:rPr>
              <a:t>Baseleder Klubben (5</a:t>
            </a:r>
            <a:r>
              <a:rPr lang="nb-NO" sz="2559">
                <a:solidFill>
                  <a:srgbClr val="474747"/>
                </a:solidFill>
                <a:highlight>
                  <a:srgbClr val="FFFFFF"/>
                </a:highlight>
                <a:latin typeface="Arial"/>
                <a:ea typeface="Calibri"/>
                <a:cs typeface="Arial"/>
              </a:rPr>
              <a:t>–</a:t>
            </a:r>
            <a:r>
              <a:rPr lang="nb-NO" sz="2559">
                <a:ea typeface="Calibri"/>
                <a:cs typeface="Calibri"/>
              </a:rPr>
              <a:t>7. trinn)</a:t>
            </a:r>
          </a:p>
        </p:txBody>
      </p:sp>
      <p:sp>
        <p:nvSpPr>
          <p:cNvPr id="11" name="TekstSylinder 10">
            <a:extLst>
              <a:ext uri="{FF2B5EF4-FFF2-40B4-BE49-F238E27FC236}">
                <a16:creationId xmlns:a16="http://schemas.microsoft.com/office/drawing/2014/main" id="{51C1BF22-DB92-C667-CDF1-4E0B28C6B3E1}"/>
              </a:ext>
            </a:extLst>
          </p:cNvPr>
          <p:cNvSpPr txBox="1"/>
          <p:nvPr/>
        </p:nvSpPr>
        <p:spPr>
          <a:xfrm>
            <a:off x="524646" y="7077508"/>
            <a:ext cx="5687506" cy="918937"/>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pPr algn="ctr"/>
            <a:r>
              <a:rPr lang="nb-NO" sz="2559">
                <a:ea typeface="Calibri"/>
                <a:cs typeface="Calibri"/>
              </a:rPr>
              <a:t>Selma Odland / Martin Stubbrud</a:t>
            </a:r>
          </a:p>
          <a:p>
            <a:pPr algn="ctr"/>
            <a:r>
              <a:rPr lang="nb-NO" sz="2559">
                <a:ea typeface="Calibri"/>
                <a:cs typeface="Calibri"/>
              </a:rPr>
              <a:t>Baseleder 1 og 2. trinn</a:t>
            </a:r>
          </a:p>
        </p:txBody>
      </p:sp>
      <p:sp>
        <p:nvSpPr>
          <p:cNvPr id="12" name="TekstSylinder 11">
            <a:extLst>
              <a:ext uri="{FF2B5EF4-FFF2-40B4-BE49-F238E27FC236}">
                <a16:creationId xmlns:a16="http://schemas.microsoft.com/office/drawing/2014/main" id="{2BE15653-2AF1-BE52-294C-BAF864033775}"/>
              </a:ext>
            </a:extLst>
          </p:cNvPr>
          <p:cNvSpPr txBox="1"/>
          <p:nvPr/>
        </p:nvSpPr>
        <p:spPr>
          <a:xfrm>
            <a:off x="7275969" y="7049368"/>
            <a:ext cx="3900488" cy="918937"/>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pPr algn="ctr"/>
            <a:r>
              <a:rPr lang="nb-NO" sz="2559" dirty="0">
                <a:ea typeface="Calibri"/>
                <a:cs typeface="Calibri"/>
              </a:rPr>
              <a:t>Stine Smeby</a:t>
            </a:r>
          </a:p>
          <a:p>
            <a:pPr algn="ctr"/>
            <a:r>
              <a:rPr lang="nb-NO" sz="2559">
                <a:ea typeface="Calibri"/>
                <a:cs typeface="Calibri"/>
              </a:rPr>
              <a:t>Baseleder 3. og 4. trinn</a:t>
            </a:r>
          </a:p>
        </p:txBody>
      </p:sp>
      <p:sp>
        <p:nvSpPr>
          <p:cNvPr id="13" name="TekstSylinder 12">
            <a:extLst>
              <a:ext uri="{FF2B5EF4-FFF2-40B4-BE49-F238E27FC236}">
                <a16:creationId xmlns:a16="http://schemas.microsoft.com/office/drawing/2014/main" id="{9D6BB848-7875-FD52-6746-B924E46F6835}"/>
              </a:ext>
            </a:extLst>
          </p:cNvPr>
          <p:cNvSpPr txBox="1"/>
          <p:nvPr/>
        </p:nvSpPr>
        <p:spPr>
          <a:xfrm>
            <a:off x="1583274" y="8562972"/>
            <a:ext cx="14183217" cy="612636"/>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pPr algn="ctr"/>
            <a:r>
              <a:rPr lang="nb-NO" sz="3128" b="1" dirty="0">
                <a:ea typeface="Calibri"/>
                <a:cs typeface="Calibri"/>
              </a:rPr>
              <a:t>Og ikke minst mange kreative og flotte aktivitetsledere i alle klasser :)</a:t>
            </a:r>
            <a:endParaRPr lang="nb-NO" sz="3128" b="1" dirty="0">
              <a:cs typeface="Calibri"/>
            </a:endParaRPr>
          </a:p>
        </p:txBody>
      </p:sp>
      <p:sp>
        <p:nvSpPr>
          <p:cNvPr id="2" name="TekstSylinder 1">
            <a:extLst>
              <a:ext uri="{FF2B5EF4-FFF2-40B4-BE49-F238E27FC236}">
                <a16:creationId xmlns:a16="http://schemas.microsoft.com/office/drawing/2014/main" id="{212FF973-F373-3B79-CC58-F903FBCDFE4A}"/>
              </a:ext>
            </a:extLst>
          </p:cNvPr>
          <p:cNvSpPr txBox="1"/>
          <p:nvPr/>
        </p:nvSpPr>
        <p:spPr>
          <a:xfrm>
            <a:off x="1101559" y="1530911"/>
            <a:ext cx="3900488" cy="743889"/>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r>
              <a:rPr lang="nb-NO" sz="3981" b="1" dirty="0">
                <a:solidFill>
                  <a:srgbClr val="0070C0"/>
                </a:solidFill>
                <a:cs typeface="Calibri"/>
              </a:rPr>
              <a:t>AKS ledelsen</a:t>
            </a:r>
          </a:p>
        </p:txBody>
      </p:sp>
      <p:pic>
        <p:nvPicPr>
          <p:cNvPr id="6" name="Bilde 5" descr="Et bilde som inneholder Menneskeansikt, person, smil, hals&#10;&#10;KI-generert innhold kan være feil.">
            <a:extLst>
              <a:ext uri="{FF2B5EF4-FFF2-40B4-BE49-F238E27FC236}">
                <a16:creationId xmlns:a16="http://schemas.microsoft.com/office/drawing/2014/main" id="{0DC211CA-2C25-EC4D-41F7-C5356B4E3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071" y="3275763"/>
            <a:ext cx="2382265" cy="3642940"/>
          </a:xfrm>
          <a:prstGeom prst="rect">
            <a:avLst/>
          </a:prstGeom>
        </p:spPr>
      </p:pic>
      <p:pic>
        <p:nvPicPr>
          <p:cNvPr id="3" name="Picture 2">
            <a:extLst>
              <a:ext uri="{FF2B5EF4-FFF2-40B4-BE49-F238E27FC236}">
                <a16:creationId xmlns:a16="http://schemas.microsoft.com/office/drawing/2014/main" id="{FB17CAFC-ED0C-8F16-AF61-81BC3AAC50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8271" y="3279739"/>
            <a:ext cx="2349860" cy="3644395"/>
          </a:xfrm>
          <a:prstGeom prst="rect">
            <a:avLst/>
          </a:prstGeom>
        </p:spPr>
      </p:pic>
      <p:pic>
        <p:nvPicPr>
          <p:cNvPr id="5" name="Picture 4">
            <a:extLst>
              <a:ext uri="{FF2B5EF4-FFF2-40B4-BE49-F238E27FC236}">
                <a16:creationId xmlns:a16="http://schemas.microsoft.com/office/drawing/2014/main" id="{AE812243-93C4-6F9D-65F4-ADC8D3B69A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73482" y="3258633"/>
            <a:ext cx="2363933" cy="3644395"/>
          </a:xfrm>
          <a:prstGeom prst="rect">
            <a:avLst/>
          </a:prstGeom>
        </p:spPr>
      </p:pic>
      <p:pic>
        <p:nvPicPr>
          <p:cNvPr id="7" name="Picture 6">
            <a:extLst>
              <a:ext uri="{FF2B5EF4-FFF2-40B4-BE49-F238E27FC236}">
                <a16:creationId xmlns:a16="http://schemas.microsoft.com/office/drawing/2014/main" id="{EA789511-2604-4A83-68AE-748C3273DE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2141" y="3281692"/>
            <a:ext cx="2422757" cy="3671756"/>
          </a:xfrm>
          <a:prstGeom prst="rect">
            <a:avLst/>
          </a:prstGeom>
        </p:spPr>
      </p:pic>
    </p:spTree>
    <p:extLst>
      <p:ext uri="{BB962C8B-B14F-4D97-AF65-F5344CB8AC3E}">
        <p14:creationId xmlns:p14="http://schemas.microsoft.com/office/powerpoint/2010/main" val="589562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Total physical response">
            <a:extLst>
              <a:ext uri="{FF2B5EF4-FFF2-40B4-BE49-F238E27FC236}">
                <a16:creationId xmlns:a16="http://schemas.microsoft.com/office/drawing/2014/main" id="{1FF1FCF6-5943-9D80-0431-77CC9670BF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5392" y="1417621"/>
            <a:ext cx="4071108" cy="2289999"/>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CA49C48E-9104-BEE8-B4D8-249878CD9086}"/>
              </a:ext>
            </a:extLst>
          </p:cNvPr>
          <p:cNvSpPr txBox="1"/>
          <p:nvPr/>
        </p:nvSpPr>
        <p:spPr>
          <a:xfrm>
            <a:off x="5426764" y="258632"/>
            <a:ext cx="8146933" cy="934679"/>
          </a:xfrm>
          <a:prstGeom prst="rect">
            <a:avLst/>
          </a:prstGeom>
          <a:noFill/>
        </p:spPr>
        <p:txBody>
          <a:bodyPr wrap="square">
            <a:spAutoFit/>
          </a:bodyPr>
          <a:lstStyle/>
          <a:p>
            <a:pPr algn="l">
              <a:lnSpc>
                <a:spcPct val="150000"/>
              </a:lnSpc>
            </a:pPr>
            <a:r>
              <a:rPr lang="nb-NO" sz="3981" b="1" dirty="0">
                <a:latin typeface="Oslo Sans Office" panose="02000000000000000000" pitchFamily="2" charset="0"/>
              </a:rPr>
              <a:t>En typisk dag på AKS Holmen</a:t>
            </a:r>
            <a:r>
              <a:rPr lang="nb-NO" sz="3413" b="1" dirty="0">
                <a:latin typeface="Oslo Sans Office" panose="02000000000000000000" pitchFamily="2" charset="0"/>
              </a:rPr>
              <a:t>:</a:t>
            </a:r>
          </a:p>
        </p:txBody>
      </p:sp>
      <p:sp>
        <p:nvSpPr>
          <p:cNvPr id="8" name="Undertittel 2">
            <a:extLst>
              <a:ext uri="{FF2B5EF4-FFF2-40B4-BE49-F238E27FC236}">
                <a16:creationId xmlns:a16="http://schemas.microsoft.com/office/drawing/2014/main" id="{21EFE5B0-4966-E288-F698-928902A12ACF}"/>
              </a:ext>
            </a:extLst>
          </p:cNvPr>
          <p:cNvSpPr txBox="1">
            <a:spLocks/>
          </p:cNvSpPr>
          <p:nvPr/>
        </p:nvSpPr>
        <p:spPr>
          <a:xfrm>
            <a:off x="1102312" y="3850197"/>
            <a:ext cx="4908587" cy="1615441"/>
          </a:xfrm>
          <a:prstGeom prst="rect">
            <a:avLst/>
          </a:prstGeom>
        </p:spPr>
        <p:txBody>
          <a:bodyPr vert="horz" lIns="130016" tIns="65008" rIns="130016" bIns="65008"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Oslo Sans Office"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slo Sans Office"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slo Sans Office"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sz="2559" dirty="0">
                <a:latin typeface="Oslo Sans Office"/>
              </a:rPr>
              <a:t>13:30</a:t>
            </a:r>
            <a:endParaRPr lang="nb-NO" sz="2559" dirty="0"/>
          </a:p>
          <a:p>
            <a:pPr algn="l">
              <a:lnSpc>
                <a:spcPct val="100000"/>
              </a:lnSpc>
            </a:pPr>
            <a:r>
              <a:rPr lang="nb-NO" sz="2417" dirty="0">
                <a:latin typeface="Oslo Sans Office"/>
              </a:rPr>
              <a:t>Aktivitetsleder overtar klassen og </a:t>
            </a:r>
            <a:r>
              <a:rPr lang="nb-NO" sz="2417">
                <a:latin typeface="Oslo Sans Office"/>
              </a:rPr>
              <a:t>følger dem ut til utetid</a:t>
            </a:r>
          </a:p>
        </p:txBody>
      </p:sp>
      <p:sp>
        <p:nvSpPr>
          <p:cNvPr id="9" name="Undertittel 2">
            <a:extLst>
              <a:ext uri="{FF2B5EF4-FFF2-40B4-BE49-F238E27FC236}">
                <a16:creationId xmlns:a16="http://schemas.microsoft.com/office/drawing/2014/main" id="{E9BD7697-F7A7-F890-FFE6-4F83B53F8C44}"/>
              </a:ext>
            </a:extLst>
          </p:cNvPr>
          <p:cNvSpPr txBox="1">
            <a:spLocks/>
          </p:cNvSpPr>
          <p:nvPr/>
        </p:nvSpPr>
        <p:spPr>
          <a:xfrm>
            <a:off x="6387756" y="3850197"/>
            <a:ext cx="4300902" cy="1615442"/>
          </a:xfrm>
          <a:prstGeom prst="rect">
            <a:avLst/>
          </a:prstGeom>
        </p:spPr>
        <p:txBody>
          <a:bodyPr vert="horz" lIns="130016" tIns="65008" rIns="130016" bIns="65008"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Oslo Sans Office"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slo Sans Office"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slo Sans Office"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sz="2559" dirty="0">
                <a:latin typeface="Oslo Sans Office"/>
              </a:rPr>
              <a:t>13:35-14:00</a:t>
            </a:r>
            <a:endParaRPr lang="nb-NO" sz="2559" dirty="0"/>
          </a:p>
          <a:p>
            <a:pPr algn="l">
              <a:lnSpc>
                <a:spcPct val="100000"/>
              </a:lnSpc>
            </a:pPr>
            <a:r>
              <a:rPr lang="nb-NO" sz="2417" dirty="0">
                <a:latin typeface="Oslo Sans Office"/>
              </a:rPr>
              <a:t>Utetid i skolegården med aktivitetsledere</a:t>
            </a:r>
          </a:p>
          <a:p>
            <a:pPr algn="l"/>
            <a:endParaRPr lang="nb-NO" sz="3413" dirty="0"/>
          </a:p>
        </p:txBody>
      </p:sp>
      <p:sp>
        <p:nvSpPr>
          <p:cNvPr id="11" name="Undertittel 2">
            <a:extLst>
              <a:ext uri="{FF2B5EF4-FFF2-40B4-BE49-F238E27FC236}">
                <a16:creationId xmlns:a16="http://schemas.microsoft.com/office/drawing/2014/main" id="{336522A3-01F6-4BA1-B751-3E6ADCEC66EF}"/>
              </a:ext>
            </a:extLst>
          </p:cNvPr>
          <p:cNvSpPr txBox="1">
            <a:spLocks/>
          </p:cNvSpPr>
          <p:nvPr/>
        </p:nvSpPr>
        <p:spPr>
          <a:xfrm>
            <a:off x="11886502" y="3826421"/>
            <a:ext cx="4721474" cy="1896778"/>
          </a:xfrm>
          <a:prstGeom prst="rect">
            <a:avLst/>
          </a:prstGeom>
        </p:spPr>
        <p:txBody>
          <a:bodyPr vert="horz" lIns="130016" tIns="65008" rIns="130016" bIns="6500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Oslo Sans Office"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slo Sans Office"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slo Sans Office"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sz="2559" dirty="0"/>
              <a:t>14:00-14:30</a:t>
            </a:r>
          </a:p>
          <a:p>
            <a:pPr algn="l">
              <a:lnSpc>
                <a:spcPct val="100000"/>
              </a:lnSpc>
            </a:pPr>
            <a:r>
              <a:rPr lang="nb-NO" sz="2417" dirty="0"/>
              <a:t>Skjermfri spising og gå gjennom dagens kurs med barna </a:t>
            </a:r>
          </a:p>
          <a:p>
            <a:pPr algn="l">
              <a:lnSpc>
                <a:spcPct val="100000"/>
              </a:lnSpc>
            </a:pPr>
            <a:r>
              <a:rPr lang="nb-NO" sz="2417" dirty="0"/>
              <a:t>Eks: høytlesning eller lydbok</a:t>
            </a:r>
          </a:p>
          <a:p>
            <a:pPr algn="l"/>
            <a:endParaRPr lang="nb-NO" sz="3413" dirty="0"/>
          </a:p>
        </p:txBody>
      </p:sp>
      <p:pic>
        <p:nvPicPr>
          <p:cNvPr id="1034" name="Picture 10" descr="820+ Students Eating Lunch Illustrations, Royalty-Free Vector Graphics &amp; Clip  Art - iStock | College students eating lunch, Students eating lunch at  school, High school students eating lunch">
            <a:extLst>
              <a:ext uri="{FF2B5EF4-FFF2-40B4-BE49-F238E27FC236}">
                <a16:creationId xmlns:a16="http://schemas.microsoft.com/office/drawing/2014/main" id="{000C54F6-F9EB-A540-DD48-C8F704F322C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528486" y="1488894"/>
            <a:ext cx="4721472" cy="2289999"/>
          </a:xfrm>
          <a:prstGeom prst="rect">
            <a:avLst/>
          </a:prstGeom>
          <a:noFill/>
          <a:extLst>
            <a:ext uri="{909E8E84-426E-40DD-AFC4-6F175D3DCCD1}">
              <a14:hiddenFill xmlns:a14="http://schemas.microsoft.com/office/drawing/2010/main">
                <a:solidFill>
                  <a:srgbClr val="FFFFFF"/>
                </a:solidFill>
              </a14:hiddenFill>
            </a:ext>
          </a:extLst>
        </p:spPr>
      </p:pic>
      <p:sp>
        <p:nvSpPr>
          <p:cNvPr id="12" name="Undertittel 2">
            <a:extLst>
              <a:ext uri="{FF2B5EF4-FFF2-40B4-BE49-F238E27FC236}">
                <a16:creationId xmlns:a16="http://schemas.microsoft.com/office/drawing/2014/main" id="{934FCACF-9510-DA46-03FA-CD879EDCA624}"/>
              </a:ext>
            </a:extLst>
          </p:cNvPr>
          <p:cNvSpPr txBox="1">
            <a:spLocks/>
          </p:cNvSpPr>
          <p:nvPr/>
        </p:nvSpPr>
        <p:spPr>
          <a:xfrm>
            <a:off x="1177684" y="7879529"/>
            <a:ext cx="5613587" cy="1615439"/>
          </a:xfrm>
          <a:prstGeom prst="rect">
            <a:avLst/>
          </a:prstGeom>
        </p:spPr>
        <p:txBody>
          <a:bodyPr vert="horz" lIns="130016" tIns="65008" rIns="130016" bIns="6500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Oslo Sans Office"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slo Sans Office"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slo Sans Office"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sz="2559" dirty="0"/>
              <a:t>14:30 -15:30 </a:t>
            </a:r>
          </a:p>
          <a:p>
            <a:pPr algn="l">
              <a:lnSpc>
                <a:spcPct val="100000"/>
              </a:lnSpc>
            </a:pPr>
            <a:r>
              <a:rPr lang="nb-NO" sz="2417" dirty="0"/>
              <a:t>Først økt. Eks: brettspill på base</a:t>
            </a:r>
          </a:p>
          <a:p>
            <a:pPr algn="l">
              <a:lnSpc>
                <a:spcPct val="100000"/>
              </a:lnSpc>
            </a:pPr>
            <a:r>
              <a:rPr lang="nb-NO" sz="2417" dirty="0"/>
              <a:t>AKS-kurs for påmeldte</a:t>
            </a:r>
          </a:p>
        </p:txBody>
      </p:sp>
      <p:pic>
        <p:nvPicPr>
          <p:cNvPr id="1150" name="Picture 126" descr="Children Playing Board Game Vector Illustration Stock Illustration -  Download Image Now - Child, Board Game, Leisure Games - iStock">
            <a:extLst>
              <a:ext uri="{FF2B5EF4-FFF2-40B4-BE49-F238E27FC236}">
                <a16:creationId xmlns:a16="http://schemas.microsoft.com/office/drawing/2014/main" id="{28CCA98C-1A0C-E2D7-C7AF-CCB0DB245EC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23333" y="5465638"/>
            <a:ext cx="3978396" cy="2227754"/>
          </a:xfrm>
          <a:prstGeom prst="rect">
            <a:avLst/>
          </a:prstGeom>
          <a:noFill/>
          <a:extLst>
            <a:ext uri="{909E8E84-426E-40DD-AFC4-6F175D3DCCD1}">
              <a14:hiddenFill xmlns:a14="http://schemas.microsoft.com/office/drawing/2010/main">
                <a:solidFill>
                  <a:srgbClr val="FFFFFF"/>
                </a:solidFill>
              </a14:hiddenFill>
            </a:ext>
          </a:extLst>
        </p:spPr>
      </p:pic>
      <p:sp>
        <p:nvSpPr>
          <p:cNvPr id="56" name="Undertittel 2">
            <a:extLst>
              <a:ext uri="{FF2B5EF4-FFF2-40B4-BE49-F238E27FC236}">
                <a16:creationId xmlns:a16="http://schemas.microsoft.com/office/drawing/2014/main" id="{9435A668-1BB2-1D16-DF88-7B142D00D4E0}"/>
              </a:ext>
            </a:extLst>
          </p:cNvPr>
          <p:cNvSpPr txBox="1">
            <a:spLocks/>
          </p:cNvSpPr>
          <p:nvPr/>
        </p:nvSpPr>
        <p:spPr>
          <a:xfrm>
            <a:off x="6871357" y="7881520"/>
            <a:ext cx="5613587" cy="1615439"/>
          </a:xfrm>
          <a:prstGeom prst="rect">
            <a:avLst/>
          </a:prstGeom>
        </p:spPr>
        <p:txBody>
          <a:bodyPr vert="horz" lIns="130016" tIns="65008" rIns="130016" bIns="6500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Oslo Sans Office"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slo Sans Office"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slo Sans Office"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sz="2559" dirty="0"/>
              <a:t>15:30 -16:25 </a:t>
            </a:r>
          </a:p>
          <a:p>
            <a:pPr algn="l">
              <a:lnSpc>
                <a:spcPct val="100000"/>
              </a:lnSpc>
            </a:pPr>
            <a:r>
              <a:rPr lang="nb-NO" sz="2417" dirty="0"/>
              <a:t>Andre økt. Eks: gymsal eller utetid</a:t>
            </a:r>
          </a:p>
          <a:p>
            <a:pPr algn="l">
              <a:lnSpc>
                <a:spcPct val="100000"/>
              </a:lnSpc>
            </a:pPr>
            <a:r>
              <a:rPr lang="nb-NO" sz="2417" dirty="0"/>
              <a:t>Ryddetid etter kurs</a:t>
            </a:r>
          </a:p>
        </p:txBody>
      </p:sp>
      <p:pic>
        <p:nvPicPr>
          <p:cNvPr id="1152" name="Picture 128" descr="Top Gym Class Stock Vectors, Illustrations &amp; Clip Art - iStock | Fitness  class, Gym, High school gym class">
            <a:extLst>
              <a:ext uri="{FF2B5EF4-FFF2-40B4-BE49-F238E27FC236}">
                <a16:creationId xmlns:a16="http://schemas.microsoft.com/office/drawing/2014/main" id="{E92DCC58-3C8C-3538-F108-F361B3AE9E2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71879" y="5399884"/>
            <a:ext cx="4607522" cy="2386577"/>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132" descr="Kids Playing Cliparts, Stock Vector and Royalty Free Kids Playing  Illustrations">
            <a:extLst>
              <a:ext uri="{FF2B5EF4-FFF2-40B4-BE49-F238E27FC236}">
                <a16:creationId xmlns:a16="http://schemas.microsoft.com/office/drawing/2014/main" id="{3B3305AF-B260-2014-D3E2-A5330367DA5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94481" y="1396268"/>
            <a:ext cx="4109556" cy="2312732"/>
          </a:xfrm>
          <a:prstGeom prst="rect">
            <a:avLst/>
          </a:prstGeom>
          <a:noFill/>
          <a:extLst>
            <a:ext uri="{909E8E84-426E-40DD-AFC4-6F175D3DCCD1}">
              <a14:hiddenFill xmlns:a14="http://schemas.microsoft.com/office/drawing/2010/main">
                <a:solidFill>
                  <a:srgbClr val="FFFFFF"/>
                </a:solidFill>
              </a14:hiddenFill>
            </a:ext>
          </a:extLst>
        </p:spPr>
      </p:pic>
      <p:sp>
        <p:nvSpPr>
          <p:cNvPr id="59" name="Undertittel 2">
            <a:extLst>
              <a:ext uri="{FF2B5EF4-FFF2-40B4-BE49-F238E27FC236}">
                <a16:creationId xmlns:a16="http://schemas.microsoft.com/office/drawing/2014/main" id="{F330CD6F-4632-9ECE-8F0C-C591008AF203}"/>
              </a:ext>
            </a:extLst>
          </p:cNvPr>
          <p:cNvSpPr txBox="1">
            <a:spLocks/>
          </p:cNvSpPr>
          <p:nvPr/>
        </p:nvSpPr>
        <p:spPr>
          <a:xfrm>
            <a:off x="12137957" y="7879529"/>
            <a:ext cx="5613587" cy="1615439"/>
          </a:xfrm>
          <a:prstGeom prst="rect">
            <a:avLst/>
          </a:prstGeom>
        </p:spPr>
        <p:txBody>
          <a:bodyPr vert="horz" lIns="130016" tIns="65008" rIns="130016" bIns="6500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Oslo Sans Office" panose="020000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slo Sans Office" panose="020000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slo Sans Office" panose="020000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slo Sans Office" panose="020000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nb-NO" sz="2559" dirty="0"/>
              <a:t>16:30 </a:t>
            </a:r>
          </a:p>
          <a:p>
            <a:pPr algn="l">
              <a:lnSpc>
                <a:spcPct val="100000"/>
              </a:lnSpc>
            </a:pPr>
            <a:r>
              <a:rPr lang="nb-NO" sz="2417" dirty="0"/>
              <a:t>AKS er stengt</a:t>
            </a:r>
          </a:p>
          <a:p>
            <a:pPr algn="l">
              <a:lnSpc>
                <a:spcPct val="100000"/>
              </a:lnSpc>
            </a:pPr>
            <a:r>
              <a:rPr lang="nb-NO" sz="2417" dirty="0"/>
              <a:t>Husk å krysse ut i resepsjon</a:t>
            </a:r>
            <a:endParaRPr lang="nb-NO" sz="2417" dirty="0">
              <a:sym typeface="Wingdings" panose="05000000000000000000" pitchFamily="2" charset="2"/>
            </a:endParaRPr>
          </a:p>
        </p:txBody>
      </p:sp>
      <p:pic>
        <p:nvPicPr>
          <p:cNvPr id="1158" name="Picture 134" descr="790+ School Reception Illustrations, Royalty-Free Vector Graphics &amp; Clip Art  - iStock | High school reception, School reception desk, School reception  area">
            <a:extLst>
              <a:ext uri="{FF2B5EF4-FFF2-40B4-BE49-F238E27FC236}">
                <a16:creationId xmlns:a16="http://schemas.microsoft.com/office/drawing/2014/main" id="{B31D2D9A-7CD4-D259-9F64-6D5DC25CECE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2411258" y="5529086"/>
            <a:ext cx="3671958" cy="2386579"/>
          </a:xfrm>
          <a:prstGeom prst="rect">
            <a:avLst/>
          </a:prstGeom>
          <a:noFill/>
          <a:extLst>
            <a:ext uri="{909E8E84-426E-40DD-AFC4-6F175D3DCCD1}">
              <a14:hiddenFill xmlns:a14="http://schemas.microsoft.com/office/drawing/2010/main">
                <a:solidFill>
                  <a:srgbClr val="FFFFFF"/>
                </a:solidFill>
              </a14:hiddenFill>
            </a:ext>
          </a:extLst>
        </p:spPr>
      </p:pic>
      <p:sp>
        <p:nvSpPr>
          <p:cNvPr id="60" name="Pil: høyre 59">
            <a:extLst>
              <a:ext uri="{FF2B5EF4-FFF2-40B4-BE49-F238E27FC236}">
                <a16:creationId xmlns:a16="http://schemas.microsoft.com/office/drawing/2014/main" id="{3FF10482-0F18-B38E-3C48-E41D0F094BEA}"/>
              </a:ext>
            </a:extLst>
          </p:cNvPr>
          <p:cNvSpPr/>
          <p:nvPr/>
        </p:nvSpPr>
        <p:spPr>
          <a:xfrm>
            <a:off x="5464451" y="2337716"/>
            <a:ext cx="699166" cy="395701"/>
          </a:xfrm>
          <a:prstGeom prst="rightArrow">
            <a:avLst/>
          </a:prstGeom>
          <a:ln w="285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559"/>
          </a:p>
        </p:txBody>
      </p:sp>
      <p:sp>
        <p:nvSpPr>
          <p:cNvPr id="61" name="Pil: høyre 60">
            <a:extLst>
              <a:ext uri="{FF2B5EF4-FFF2-40B4-BE49-F238E27FC236}">
                <a16:creationId xmlns:a16="http://schemas.microsoft.com/office/drawing/2014/main" id="{479AF40D-9765-1633-F6DC-4A4D04CE8E6D}"/>
              </a:ext>
            </a:extLst>
          </p:cNvPr>
          <p:cNvSpPr/>
          <p:nvPr/>
        </p:nvSpPr>
        <p:spPr>
          <a:xfrm>
            <a:off x="10845098" y="2486886"/>
            <a:ext cx="699166" cy="395701"/>
          </a:xfrm>
          <a:prstGeom prst="rightArrow">
            <a:avLst/>
          </a:prstGeom>
          <a:ln w="285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559"/>
          </a:p>
        </p:txBody>
      </p:sp>
      <p:sp>
        <p:nvSpPr>
          <p:cNvPr id="63" name="Pil: høyre 62">
            <a:extLst>
              <a:ext uri="{FF2B5EF4-FFF2-40B4-BE49-F238E27FC236}">
                <a16:creationId xmlns:a16="http://schemas.microsoft.com/office/drawing/2014/main" id="{F1506C28-12D6-9662-2A83-3410BC018C44}"/>
              </a:ext>
            </a:extLst>
          </p:cNvPr>
          <p:cNvSpPr/>
          <p:nvPr/>
        </p:nvSpPr>
        <p:spPr>
          <a:xfrm>
            <a:off x="5443760" y="6582421"/>
            <a:ext cx="699166" cy="395701"/>
          </a:xfrm>
          <a:prstGeom prst="rightArrow">
            <a:avLst/>
          </a:prstGeom>
          <a:ln w="285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559"/>
          </a:p>
        </p:txBody>
      </p:sp>
      <p:sp>
        <p:nvSpPr>
          <p:cNvPr id="1024" name="Pil: høyre 1023">
            <a:extLst>
              <a:ext uri="{FF2B5EF4-FFF2-40B4-BE49-F238E27FC236}">
                <a16:creationId xmlns:a16="http://schemas.microsoft.com/office/drawing/2014/main" id="{7AFF9715-8A77-3B15-7B8C-61AF3F14D3EC}"/>
              </a:ext>
            </a:extLst>
          </p:cNvPr>
          <p:cNvSpPr/>
          <p:nvPr/>
        </p:nvSpPr>
        <p:spPr>
          <a:xfrm>
            <a:off x="11062905" y="6631283"/>
            <a:ext cx="699166" cy="395701"/>
          </a:xfrm>
          <a:prstGeom prst="rightArrow">
            <a:avLst/>
          </a:prstGeom>
          <a:ln w="285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559"/>
          </a:p>
        </p:txBody>
      </p:sp>
    </p:spTree>
    <p:extLst>
      <p:ext uri="{BB962C8B-B14F-4D97-AF65-F5344CB8AC3E}">
        <p14:creationId xmlns:p14="http://schemas.microsoft.com/office/powerpoint/2010/main" val="3872957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7529C927-EAC0-B6B2-E938-C3D3420FB08E}"/>
              </a:ext>
            </a:extLst>
          </p:cNvPr>
          <p:cNvSpPr txBox="1">
            <a:spLocks/>
          </p:cNvSpPr>
          <p:nvPr/>
        </p:nvSpPr>
        <p:spPr>
          <a:xfrm>
            <a:off x="2166938" y="394832"/>
            <a:ext cx="13001625" cy="1504786"/>
          </a:xfrm>
          <a:prstGeom prst="rect">
            <a:avLst/>
          </a:prstGeom>
        </p:spPr>
        <p:txBody>
          <a:bodyPr vert="horz" lIns="130016" tIns="65008" rIns="130016" bIns="65008" rtlCol="0" anchor="b">
            <a:normAutofit/>
          </a:bodyPr>
          <a:lstStyle>
            <a:lvl1pPr algn="ctr" defTabSz="914400" rtl="0" eaLnBrk="1" latinLnBrk="0" hangingPunct="1">
              <a:lnSpc>
                <a:spcPct val="90000"/>
              </a:lnSpc>
              <a:spcBef>
                <a:spcPct val="0"/>
              </a:spcBef>
              <a:buNone/>
              <a:defRPr sz="6000" kern="1200">
                <a:solidFill>
                  <a:schemeClr val="tx1"/>
                </a:solidFill>
                <a:latin typeface="Oslo Sans Office" panose="02000000000000000000" pitchFamily="2" charset="0"/>
                <a:ea typeface="+mj-ea"/>
                <a:cs typeface="+mj-cs"/>
              </a:defRPr>
            </a:lvl1pPr>
          </a:lstStyle>
          <a:p>
            <a:r>
              <a:rPr lang="nb-NO" sz="7678" b="1" dirty="0"/>
              <a:t>AKS Kurs 2026</a:t>
            </a:r>
          </a:p>
        </p:txBody>
      </p:sp>
      <p:sp>
        <p:nvSpPr>
          <p:cNvPr id="8" name="Undertittel 7">
            <a:extLst>
              <a:ext uri="{FF2B5EF4-FFF2-40B4-BE49-F238E27FC236}">
                <a16:creationId xmlns:a16="http://schemas.microsoft.com/office/drawing/2014/main" id="{07662DFB-A6B3-E574-C67C-0AA84FB3EF45}"/>
              </a:ext>
            </a:extLst>
          </p:cNvPr>
          <p:cNvSpPr>
            <a:spLocks noGrp="1"/>
          </p:cNvSpPr>
          <p:nvPr>
            <p:ph type="subTitle" idx="1"/>
          </p:nvPr>
        </p:nvSpPr>
        <p:spPr>
          <a:xfrm>
            <a:off x="2317682" y="2100120"/>
            <a:ext cx="11663776" cy="2170818"/>
          </a:xfrm>
        </p:spPr>
        <p:txBody>
          <a:bodyPr vert="horz" lIns="130016" tIns="65008" rIns="130016" bIns="65008" rtlCol="0" anchor="t">
            <a:normAutofit/>
          </a:bodyPr>
          <a:lstStyle/>
          <a:p>
            <a:r>
              <a:rPr lang="nb-NO" sz="2844" dirty="0"/>
              <a:t>Kursene er inkludert i AKS-plassen</a:t>
            </a:r>
            <a:endParaRPr lang="nb-NO" sz="2844" dirty="0">
              <a:ea typeface="Calibri" panose="020F0502020204030204"/>
              <a:cs typeface="Calibri" panose="020F0502020204030204"/>
            </a:endParaRPr>
          </a:p>
          <a:p>
            <a:r>
              <a:rPr lang="nb-NO" sz="2844" dirty="0">
                <a:ea typeface="Calibri" panose="020F0502020204030204"/>
                <a:cs typeface="Calibri" panose="020F0502020204030204"/>
              </a:rPr>
              <a:t>Vi forandrer kurs fra semester til semester</a:t>
            </a:r>
          </a:p>
          <a:p>
            <a:r>
              <a:rPr lang="nb-NO" sz="2844" dirty="0">
                <a:ea typeface="Calibri" panose="020F0502020204030204"/>
                <a:cs typeface="Calibri" panose="020F0502020204030204"/>
              </a:rPr>
              <a:t>Vi sender ut egne linker til påmelding</a:t>
            </a:r>
            <a:endParaRPr lang="nb-NO" dirty="0"/>
          </a:p>
        </p:txBody>
      </p:sp>
      <p:sp>
        <p:nvSpPr>
          <p:cNvPr id="10" name="TekstSylinder 9">
            <a:extLst>
              <a:ext uri="{FF2B5EF4-FFF2-40B4-BE49-F238E27FC236}">
                <a16:creationId xmlns:a16="http://schemas.microsoft.com/office/drawing/2014/main" id="{842B6E6C-7218-D43A-7B41-68C965310209}"/>
              </a:ext>
            </a:extLst>
          </p:cNvPr>
          <p:cNvSpPr txBox="1"/>
          <p:nvPr/>
        </p:nvSpPr>
        <p:spPr>
          <a:xfrm>
            <a:off x="5379659" y="6772005"/>
            <a:ext cx="2939498" cy="530017"/>
          </a:xfrm>
          <a:prstGeom prst="rect">
            <a:avLst/>
          </a:prstGeom>
          <a:noFill/>
        </p:spPr>
        <p:txBody>
          <a:bodyPr wrap="square">
            <a:spAutoFit/>
          </a:bodyPr>
          <a:lstStyle/>
          <a:p>
            <a:pPr algn="l"/>
            <a:r>
              <a:rPr lang="nb-NO" sz="2844" b="1" i="1" dirty="0">
                <a:solidFill>
                  <a:srgbClr val="0070C0"/>
                </a:solidFill>
              </a:rPr>
              <a:t>Eventyrland</a:t>
            </a:r>
          </a:p>
        </p:txBody>
      </p:sp>
      <p:sp>
        <p:nvSpPr>
          <p:cNvPr id="11" name="TekstSylinder 10">
            <a:extLst>
              <a:ext uri="{FF2B5EF4-FFF2-40B4-BE49-F238E27FC236}">
                <a16:creationId xmlns:a16="http://schemas.microsoft.com/office/drawing/2014/main" id="{7BBBED6E-9BB2-ED5D-806A-DE1EA0553C62}"/>
              </a:ext>
            </a:extLst>
          </p:cNvPr>
          <p:cNvSpPr txBox="1"/>
          <p:nvPr/>
        </p:nvSpPr>
        <p:spPr>
          <a:xfrm>
            <a:off x="1074048" y="8789863"/>
            <a:ext cx="2939498" cy="530017"/>
          </a:xfrm>
          <a:prstGeom prst="rect">
            <a:avLst/>
          </a:prstGeom>
          <a:noFill/>
        </p:spPr>
        <p:txBody>
          <a:bodyPr wrap="square">
            <a:spAutoFit/>
          </a:bodyPr>
          <a:lstStyle/>
          <a:p>
            <a:pPr algn="l"/>
            <a:r>
              <a:rPr lang="nb-NO" sz="2844" b="1" i="1" dirty="0">
                <a:solidFill>
                  <a:schemeClr val="accent2">
                    <a:lumMod val="75000"/>
                  </a:schemeClr>
                </a:solidFill>
              </a:rPr>
              <a:t>Håndarbeid</a:t>
            </a:r>
          </a:p>
        </p:txBody>
      </p:sp>
      <p:sp>
        <p:nvSpPr>
          <p:cNvPr id="12" name="TekstSylinder 11">
            <a:extLst>
              <a:ext uri="{FF2B5EF4-FFF2-40B4-BE49-F238E27FC236}">
                <a16:creationId xmlns:a16="http://schemas.microsoft.com/office/drawing/2014/main" id="{2C428DB1-ADAA-AA63-D88D-C1075D417A0A}"/>
              </a:ext>
            </a:extLst>
          </p:cNvPr>
          <p:cNvSpPr txBox="1"/>
          <p:nvPr/>
        </p:nvSpPr>
        <p:spPr>
          <a:xfrm>
            <a:off x="2253906" y="4895096"/>
            <a:ext cx="2939498" cy="530017"/>
          </a:xfrm>
          <a:prstGeom prst="rect">
            <a:avLst/>
          </a:prstGeom>
          <a:noFill/>
        </p:spPr>
        <p:txBody>
          <a:bodyPr wrap="square">
            <a:spAutoFit/>
          </a:bodyPr>
          <a:lstStyle/>
          <a:p>
            <a:pPr algn="ctr"/>
            <a:r>
              <a:rPr lang="nb-NO" sz="2844" b="1" i="1">
                <a:solidFill>
                  <a:srgbClr val="9830A0"/>
                </a:solidFill>
              </a:rPr>
              <a:t>Håndarbeid</a:t>
            </a:r>
          </a:p>
        </p:txBody>
      </p:sp>
      <p:sp>
        <p:nvSpPr>
          <p:cNvPr id="13" name="TekstSylinder 12">
            <a:extLst>
              <a:ext uri="{FF2B5EF4-FFF2-40B4-BE49-F238E27FC236}">
                <a16:creationId xmlns:a16="http://schemas.microsoft.com/office/drawing/2014/main" id="{0CA80DD0-7D29-F212-1283-C0798FCDFC83}"/>
              </a:ext>
            </a:extLst>
          </p:cNvPr>
          <p:cNvSpPr txBox="1"/>
          <p:nvPr/>
        </p:nvSpPr>
        <p:spPr>
          <a:xfrm>
            <a:off x="11541297" y="4876799"/>
            <a:ext cx="2939498" cy="530017"/>
          </a:xfrm>
          <a:prstGeom prst="rect">
            <a:avLst/>
          </a:prstGeom>
          <a:noFill/>
        </p:spPr>
        <p:txBody>
          <a:bodyPr wrap="square">
            <a:spAutoFit/>
          </a:bodyPr>
          <a:lstStyle/>
          <a:p>
            <a:pPr algn="l"/>
            <a:r>
              <a:rPr lang="nb-NO" sz="2844" b="1" i="1" dirty="0" err="1">
                <a:solidFill>
                  <a:srgbClr val="D6009E"/>
                </a:solidFill>
              </a:rPr>
              <a:t>Lekselab</a:t>
            </a:r>
            <a:endParaRPr lang="nb-NO" sz="2844" b="1" i="1" dirty="0">
              <a:solidFill>
                <a:srgbClr val="D6009E"/>
              </a:solidFill>
            </a:endParaRPr>
          </a:p>
        </p:txBody>
      </p:sp>
      <p:sp>
        <p:nvSpPr>
          <p:cNvPr id="14" name="TekstSylinder 13">
            <a:extLst>
              <a:ext uri="{FF2B5EF4-FFF2-40B4-BE49-F238E27FC236}">
                <a16:creationId xmlns:a16="http://schemas.microsoft.com/office/drawing/2014/main" id="{7D2E226D-5639-1CE3-B5B1-E1F2027731F1}"/>
              </a:ext>
            </a:extLst>
          </p:cNvPr>
          <p:cNvSpPr txBox="1"/>
          <p:nvPr/>
        </p:nvSpPr>
        <p:spPr>
          <a:xfrm>
            <a:off x="10330636" y="7881995"/>
            <a:ext cx="2939498" cy="530017"/>
          </a:xfrm>
          <a:prstGeom prst="rect">
            <a:avLst/>
          </a:prstGeom>
          <a:noFill/>
        </p:spPr>
        <p:txBody>
          <a:bodyPr wrap="square">
            <a:spAutoFit/>
          </a:bodyPr>
          <a:lstStyle/>
          <a:p>
            <a:pPr algn="l"/>
            <a:r>
              <a:rPr lang="nb-NO" sz="2844" b="1" i="1" dirty="0" err="1">
                <a:solidFill>
                  <a:srgbClr val="FF0000"/>
                </a:solidFill>
              </a:rPr>
              <a:t>Spillkroken</a:t>
            </a:r>
            <a:endParaRPr lang="nb-NO" sz="2844" b="1" i="1" dirty="0">
              <a:solidFill>
                <a:srgbClr val="FF0000"/>
              </a:solidFill>
            </a:endParaRPr>
          </a:p>
        </p:txBody>
      </p:sp>
      <p:sp>
        <p:nvSpPr>
          <p:cNvPr id="15" name="TekstSylinder 14">
            <a:extLst>
              <a:ext uri="{FF2B5EF4-FFF2-40B4-BE49-F238E27FC236}">
                <a16:creationId xmlns:a16="http://schemas.microsoft.com/office/drawing/2014/main" id="{89ABC889-C043-3E26-18D1-7ACC90008456}"/>
              </a:ext>
            </a:extLst>
          </p:cNvPr>
          <p:cNvSpPr txBox="1"/>
          <p:nvPr/>
        </p:nvSpPr>
        <p:spPr>
          <a:xfrm>
            <a:off x="4258503" y="8385933"/>
            <a:ext cx="2939498" cy="530017"/>
          </a:xfrm>
          <a:prstGeom prst="rect">
            <a:avLst/>
          </a:prstGeom>
          <a:noFill/>
        </p:spPr>
        <p:txBody>
          <a:bodyPr wrap="square">
            <a:spAutoFit/>
          </a:bodyPr>
          <a:lstStyle/>
          <a:p>
            <a:pPr algn="l"/>
            <a:r>
              <a:rPr lang="nb-NO" sz="2844" b="1" i="1" dirty="0">
                <a:solidFill>
                  <a:srgbClr val="F65A04"/>
                </a:solidFill>
              </a:rPr>
              <a:t>Fredagskino</a:t>
            </a:r>
          </a:p>
        </p:txBody>
      </p:sp>
      <p:sp>
        <p:nvSpPr>
          <p:cNvPr id="16" name="TekstSylinder 15">
            <a:extLst>
              <a:ext uri="{FF2B5EF4-FFF2-40B4-BE49-F238E27FC236}">
                <a16:creationId xmlns:a16="http://schemas.microsoft.com/office/drawing/2014/main" id="{6EFE4E18-1057-E6BA-2185-6AD71D1F7CFF}"/>
              </a:ext>
            </a:extLst>
          </p:cNvPr>
          <p:cNvSpPr txBox="1"/>
          <p:nvPr/>
        </p:nvSpPr>
        <p:spPr>
          <a:xfrm>
            <a:off x="1319006" y="6755389"/>
            <a:ext cx="2939498" cy="530017"/>
          </a:xfrm>
          <a:prstGeom prst="rect">
            <a:avLst/>
          </a:prstGeom>
          <a:noFill/>
        </p:spPr>
        <p:txBody>
          <a:bodyPr wrap="square">
            <a:spAutoFit/>
          </a:bodyPr>
          <a:lstStyle/>
          <a:p>
            <a:pPr algn="l"/>
            <a:r>
              <a:rPr lang="nb-NO" sz="2844" b="1" i="1" dirty="0">
                <a:solidFill>
                  <a:srgbClr val="00B050"/>
                </a:solidFill>
              </a:rPr>
              <a:t>Kokkeskolen</a:t>
            </a:r>
          </a:p>
        </p:txBody>
      </p:sp>
      <p:sp>
        <p:nvSpPr>
          <p:cNvPr id="17" name="TekstSylinder 16">
            <a:extLst>
              <a:ext uri="{FF2B5EF4-FFF2-40B4-BE49-F238E27FC236}">
                <a16:creationId xmlns:a16="http://schemas.microsoft.com/office/drawing/2014/main" id="{9E86E1EA-8EB2-F56F-AAFA-EB2C58F1C923}"/>
              </a:ext>
            </a:extLst>
          </p:cNvPr>
          <p:cNvSpPr txBox="1"/>
          <p:nvPr/>
        </p:nvSpPr>
        <p:spPr>
          <a:xfrm>
            <a:off x="12285592" y="6249802"/>
            <a:ext cx="2939498" cy="530017"/>
          </a:xfrm>
          <a:prstGeom prst="rect">
            <a:avLst/>
          </a:prstGeom>
          <a:noFill/>
        </p:spPr>
        <p:txBody>
          <a:bodyPr wrap="square">
            <a:spAutoFit/>
          </a:bodyPr>
          <a:lstStyle/>
          <a:p>
            <a:pPr algn="l"/>
            <a:r>
              <a:rPr lang="nb-NO" sz="2844" b="1" i="1">
                <a:solidFill>
                  <a:schemeClr val="accent1">
                    <a:lumMod val="75000"/>
                  </a:schemeClr>
                </a:solidFill>
              </a:rPr>
              <a:t>Turnskolen</a:t>
            </a:r>
          </a:p>
        </p:txBody>
      </p:sp>
      <p:sp>
        <p:nvSpPr>
          <p:cNvPr id="18" name="TekstSylinder 17">
            <a:extLst>
              <a:ext uri="{FF2B5EF4-FFF2-40B4-BE49-F238E27FC236}">
                <a16:creationId xmlns:a16="http://schemas.microsoft.com/office/drawing/2014/main" id="{A210C757-48A0-BF18-06CA-324D530DA001}"/>
              </a:ext>
            </a:extLst>
          </p:cNvPr>
          <p:cNvSpPr txBox="1"/>
          <p:nvPr/>
        </p:nvSpPr>
        <p:spPr>
          <a:xfrm>
            <a:off x="5395314" y="4521609"/>
            <a:ext cx="4140371" cy="530017"/>
          </a:xfrm>
          <a:prstGeom prst="rect">
            <a:avLst/>
          </a:prstGeom>
          <a:noFill/>
        </p:spPr>
        <p:txBody>
          <a:bodyPr wrap="square">
            <a:spAutoFit/>
          </a:bodyPr>
          <a:lstStyle/>
          <a:p>
            <a:pPr algn="l"/>
            <a:r>
              <a:rPr lang="nb-NO" sz="2844" b="1" i="1" dirty="0" err="1">
                <a:solidFill>
                  <a:schemeClr val="accent4">
                    <a:lumMod val="50000"/>
                  </a:schemeClr>
                </a:solidFill>
              </a:rPr>
              <a:t>Perleplaza</a:t>
            </a:r>
            <a:endParaRPr lang="nb-NO" sz="2844" b="1" i="1" dirty="0">
              <a:solidFill>
                <a:schemeClr val="accent4">
                  <a:lumMod val="50000"/>
                </a:schemeClr>
              </a:solidFill>
            </a:endParaRPr>
          </a:p>
        </p:txBody>
      </p:sp>
      <p:sp>
        <p:nvSpPr>
          <p:cNvPr id="19" name="TekstSylinder 18">
            <a:extLst>
              <a:ext uri="{FF2B5EF4-FFF2-40B4-BE49-F238E27FC236}">
                <a16:creationId xmlns:a16="http://schemas.microsoft.com/office/drawing/2014/main" id="{2F1758DD-FCE4-FA66-64E3-38281E6797FE}"/>
              </a:ext>
            </a:extLst>
          </p:cNvPr>
          <p:cNvSpPr txBox="1"/>
          <p:nvPr/>
        </p:nvSpPr>
        <p:spPr>
          <a:xfrm>
            <a:off x="697189" y="5553508"/>
            <a:ext cx="2939498" cy="530017"/>
          </a:xfrm>
          <a:prstGeom prst="rect">
            <a:avLst/>
          </a:prstGeom>
          <a:noFill/>
        </p:spPr>
        <p:txBody>
          <a:bodyPr wrap="square">
            <a:spAutoFit/>
          </a:bodyPr>
          <a:lstStyle/>
          <a:p>
            <a:pPr algn="l"/>
            <a:r>
              <a:rPr lang="nb-NO" sz="2844" b="1" i="1" dirty="0">
                <a:solidFill>
                  <a:srgbClr val="177749"/>
                </a:solidFill>
              </a:rPr>
              <a:t>Kosekveld</a:t>
            </a:r>
          </a:p>
        </p:txBody>
      </p:sp>
      <p:sp>
        <p:nvSpPr>
          <p:cNvPr id="20" name="TekstSylinder 19">
            <a:extLst>
              <a:ext uri="{FF2B5EF4-FFF2-40B4-BE49-F238E27FC236}">
                <a16:creationId xmlns:a16="http://schemas.microsoft.com/office/drawing/2014/main" id="{F91FE601-2C31-BBCD-3BCE-BD65BA409901}"/>
              </a:ext>
            </a:extLst>
          </p:cNvPr>
          <p:cNvSpPr txBox="1"/>
          <p:nvPr/>
        </p:nvSpPr>
        <p:spPr>
          <a:xfrm>
            <a:off x="584130" y="7772854"/>
            <a:ext cx="2939498" cy="530017"/>
          </a:xfrm>
          <a:prstGeom prst="rect">
            <a:avLst/>
          </a:prstGeom>
          <a:noFill/>
        </p:spPr>
        <p:txBody>
          <a:bodyPr wrap="square">
            <a:spAutoFit/>
          </a:bodyPr>
          <a:lstStyle/>
          <a:p>
            <a:pPr algn="l"/>
            <a:r>
              <a:rPr lang="nb-NO" sz="2844" b="1" i="1">
                <a:solidFill>
                  <a:srgbClr val="C00000"/>
                </a:solidFill>
              </a:rPr>
              <a:t>Forskerklubb</a:t>
            </a:r>
          </a:p>
        </p:txBody>
      </p:sp>
      <p:sp>
        <p:nvSpPr>
          <p:cNvPr id="21" name="TekstSylinder 20">
            <a:extLst>
              <a:ext uri="{FF2B5EF4-FFF2-40B4-BE49-F238E27FC236}">
                <a16:creationId xmlns:a16="http://schemas.microsoft.com/office/drawing/2014/main" id="{6518E27A-D023-5CAB-82AA-6F8741803211}"/>
              </a:ext>
            </a:extLst>
          </p:cNvPr>
          <p:cNvSpPr txBox="1"/>
          <p:nvPr/>
        </p:nvSpPr>
        <p:spPr>
          <a:xfrm>
            <a:off x="12876536" y="8413624"/>
            <a:ext cx="2939498" cy="530017"/>
          </a:xfrm>
          <a:prstGeom prst="rect">
            <a:avLst/>
          </a:prstGeom>
          <a:noFill/>
        </p:spPr>
        <p:txBody>
          <a:bodyPr wrap="square">
            <a:spAutoFit/>
          </a:bodyPr>
          <a:lstStyle/>
          <a:p>
            <a:pPr algn="l"/>
            <a:r>
              <a:rPr lang="nb-NO" sz="2844" b="1" i="1">
                <a:solidFill>
                  <a:schemeClr val="accent5">
                    <a:lumMod val="75000"/>
                  </a:schemeClr>
                </a:solidFill>
              </a:rPr>
              <a:t>SPA-rom</a:t>
            </a:r>
          </a:p>
        </p:txBody>
      </p:sp>
      <p:sp>
        <p:nvSpPr>
          <p:cNvPr id="23" name="TekstSylinder 22">
            <a:extLst>
              <a:ext uri="{FF2B5EF4-FFF2-40B4-BE49-F238E27FC236}">
                <a16:creationId xmlns:a16="http://schemas.microsoft.com/office/drawing/2014/main" id="{0FC6F7F3-DB01-D266-96BC-7A54C8539CA4}"/>
              </a:ext>
            </a:extLst>
          </p:cNvPr>
          <p:cNvSpPr txBox="1"/>
          <p:nvPr/>
        </p:nvSpPr>
        <p:spPr>
          <a:xfrm>
            <a:off x="5728253" y="7681415"/>
            <a:ext cx="2939498" cy="530017"/>
          </a:xfrm>
          <a:prstGeom prst="rect">
            <a:avLst/>
          </a:prstGeom>
          <a:noFill/>
        </p:spPr>
        <p:txBody>
          <a:bodyPr wrap="square">
            <a:spAutoFit/>
          </a:bodyPr>
          <a:lstStyle/>
          <a:p>
            <a:pPr algn="l"/>
            <a:r>
              <a:rPr lang="nb-NO" sz="2844" b="1" i="1" dirty="0">
                <a:solidFill>
                  <a:srgbClr val="57257D"/>
                </a:solidFill>
              </a:rPr>
              <a:t>Stjerneshow</a:t>
            </a:r>
          </a:p>
        </p:txBody>
      </p:sp>
      <p:sp>
        <p:nvSpPr>
          <p:cNvPr id="24" name="TekstSylinder 23">
            <a:extLst>
              <a:ext uri="{FF2B5EF4-FFF2-40B4-BE49-F238E27FC236}">
                <a16:creationId xmlns:a16="http://schemas.microsoft.com/office/drawing/2014/main" id="{7F19BE77-8D3A-76C5-A10E-3D3301B1F63F}"/>
              </a:ext>
            </a:extLst>
          </p:cNvPr>
          <p:cNvSpPr txBox="1"/>
          <p:nvPr/>
        </p:nvSpPr>
        <p:spPr>
          <a:xfrm>
            <a:off x="2317682" y="5956733"/>
            <a:ext cx="2939498" cy="530017"/>
          </a:xfrm>
          <a:prstGeom prst="rect">
            <a:avLst/>
          </a:prstGeom>
          <a:noFill/>
        </p:spPr>
        <p:txBody>
          <a:bodyPr wrap="square">
            <a:spAutoFit/>
          </a:bodyPr>
          <a:lstStyle/>
          <a:p>
            <a:pPr algn="ctr"/>
            <a:r>
              <a:rPr lang="nb-NO" sz="2844" b="1" i="1">
                <a:solidFill>
                  <a:srgbClr val="00B0F0"/>
                </a:solidFill>
              </a:rPr>
              <a:t>Musikkverksted</a:t>
            </a:r>
          </a:p>
        </p:txBody>
      </p:sp>
      <p:sp>
        <p:nvSpPr>
          <p:cNvPr id="25" name="TekstSylinder 24">
            <a:extLst>
              <a:ext uri="{FF2B5EF4-FFF2-40B4-BE49-F238E27FC236}">
                <a16:creationId xmlns:a16="http://schemas.microsoft.com/office/drawing/2014/main" id="{7D488DF4-E69D-C455-2277-5625121BA1B7}"/>
              </a:ext>
            </a:extLst>
          </p:cNvPr>
          <p:cNvSpPr txBox="1"/>
          <p:nvPr/>
        </p:nvSpPr>
        <p:spPr>
          <a:xfrm>
            <a:off x="13425592" y="5264518"/>
            <a:ext cx="2939498" cy="530017"/>
          </a:xfrm>
          <a:prstGeom prst="rect">
            <a:avLst/>
          </a:prstGeom>
          <a:noFill/>
        </p:spPr>
        <p:txBody>
          <a:bodyPr wrap="square">
            <a:spAutoFit/>
          </a:bodyPr>
          <a:lstStyle/>
          <a:p>
            <a:pPr algn="l"/>
            <a:r>
              <a:rPr lang="nb-NO" sz="2844" b="1" i="1">
                <a:solidFill>
                  <a:srgbClr val="E42A16"/>
                </a:solidFill>
              </a:rPr>
              <a:t>DanceMix</a:t>
            </a:r>
          </a:p>
        </p:txBody>
      </p:sp>
      <p:sp>
        <p:nvSpPr>
          <p:cNvPr id="26" name="TekstSylinder 25">
            <a:extLst>
              <a:ext uri="{FF2B5EF4-FFF2-40B4-BE49-F238E27FC236}">
                <a16:creationId xmlns:a16="http://schemas.microsoft.com/office/drawing/2014/main" id="{9B8428B3-0B4C-9A41-88D3-D404C7D7D951}"/>
              </a:ext>
            </a:extLst>
          </p:cNvPr>
          <p:cNvSpPr txBox="1"/>
          <p:nvPr/>
        </p:nvSpPr>
        <p:spPr>
          <a:xfrm>
            <a:off x="5383229" y="5825449"/>
            <a:ext cx="2939498" cy="530017"/>
          </a:xfrm>
          <a:prstGeom prst="rect">
            <a:avLst/>
          </a:prstGeom>
          <a:noFill/>
        </p:spPr>
        <p:txBody>
          <a:bodyPr wrap="square">
            <a:spAutoFit/>
          </a:bodyPr>
          <a:lstStyle/>
          <a:p>
            <a:pPr algn="ctr"/>
            <a:r>
              <a:rPr lang="nb-NO" sz="2844" b="1" i="1" dirty="0" err="1">
                <a:solidFill>
                  <a:srgbClr val="489315"/>
                </a:solidFill>
              </a:rPr>
              <a:t>Masterchef</a:t>
            </a:r>
            <a:endParaRPr lang="nb-NO" sz="2844" b="1" i="1" dirty="0">
              <a:solidFill>
                <a:srgbClr val="489315"/>
              </a:solidFill>
            </a:endParaRPr>
          </a:p>
        </p:txBody>
      </p:sp>
      <p:sp>
        <p:nvSpPr>
          <p:cNvPr id="27" name="TekstSylinder 26">
            <a:extLst>
              <a:ext uri="{FF2B5EF4-FFF2-40B4-BE49-F238E27FC236}">
                <a16:creationId xmlns:a16="http://schemas.microsoft.com/office/drawing/2014/main" id="{AC9027FC-7297-04E9-65FA-24040C6BA194}"/>
              </a:ext>
            </a:extLst>
          </p:cNvPr>
          <p:cNvSpPr txBox="1"/>
          <p:nvPr/>
        </p:nvSpPr>
        <p:spPr>
          <a:xfrm>
            <a:off x="8592374" y="6909337"/>
            <a:ext cx="3476526" cy="530017"/>
          </a:xfrm>
          <a:prstGeom prst="rect">
            <a:avLst/>
          </a:prstGeom>
          <a:noFill/>
        </p:spPr>
        <p:txBody>
          <a:bodyPr wrap="square">
            <a:spAutoFit/>
          </a:bodyPr>
          <a:lstStyle/>
          <a:p>
            <a:pPr algn="l"/>
            <a:r>
              <a:rPr lang="nb-NO" sz="2844" b="1" i="1" dirty="0">
                <a:solidFill>
                  <a:schemeClr val="accent2">
                    <a:lumMod val="75000"/>
                  </a:schemeClr>
                </a:solidFill>
              </a:rPr>
              <a:t>Byggmesterne</a:t>
            </a:r>
          </a:p>
        </p:txBody>
      </p:sp>
      <p:sp>
        <p:nvSpPr>
          <p:cNvPr id="28" name="TekstSylinder 27">
            <a:extLst>
              <a:ext uri="{FF2B5EF4-FFF2-40B4-BE49-F238E27FC236}">
                <a16:creationId xmlns:a16="http://schemas.microsoft.com/office/drawing/2014/main" id="{C791F1B3-7BB5-E474-2EBF-A6ACDD7DC56D}"/>
              </a:ext>
            </a:extLst>
          </p:cNvPr>
          <p:cNvSpPr txBox="1"/>
          <p:nvPr/>
        </p:nvSpPr>
        <p:spPr>
          <a:xfrm>
            <a:off x="12916831" y="7153889"/>
            <a:ext cx="2939498" cy="530017"/>
          </a:xfrm>
          <a:prstGeom prst="rect">
            <a:avLst/>
          </a:prstGeom>
          <a:noFill/>
        </p:spPr>
        <p:txBody>
          <a:bodyPr wrap="square">
            <a:spAutoFit/>
          </a:bodyPr>
          <a:lstStyle/>
          <a:p>
            <a:pPr algn="l"/>
            <a:r>
              <a:rPr lang="nb-NO" sz="2844" b="1" i="1" dirty="0">
                <a:solidFill>
                  <a:srgbClr val="489315"/>
                </a:solidFill>
              </a:rPr>
              <a:t>Fotball for alle</a:t>
            </a:r>
          </a:p>
        </p:txBody>
      </p:sp>
      <p:sp>
        <p:nvSpPr>
          <p:cNvPr id="29" name="TekstSylinder 28">
            <a:extLst>
              <a:ext uri="{FF2B5EF4-FFF2-40B4-BE49-F238E27FC236}">
                <a16:creationId xmlns:a16="http://schemas.microsoft.com/office/drawing/2014/main" id="{29B2345E-841D-4499-EF4E-C9BE8425969C}"/>
              </a:ext>
            </a:extLst>
          </p:cNvPr>
          <p:cNvSpPr txBox="1"/>
          <p:nvPr/>
        </p:nvSpPr>
        <p:spPr>
          <a:xfrm>
            <a:off x="13981458" y="4433847"/>
            <a:ext cx="2939498" cy="530017"/>
          </a:xfrm>
          <a:prstGeom prst="rect">
            <a:avLst/>
          </a:prstGeom>
          <a:noFill/>
        </p:spPr>
        <p:txBody>
          <a:bodyPr wrap="square">
            <a:spAutoFit/>
          </a:bodyPr>
          <a:lstStyle/>
          <a:p>
            <a:pPr algn="l"/>
            <a:r>
              <a:rPr lang="nb-NO" sz="2844" b="1" i="1" dirty="0" err="1">
                <a:solidFill>
                  <a:srgbClr val="FDA301"/>
                </a:solidFill>
              </a:rPr>
              <a:t>Taskmaster</a:t>
            </a:r>
            <a:endParaRPr lang="nb-NO" sz="2844" b="1" i="1" dirty="0">
              <a:solidFill>
                <a:srgbClr val="FDA301"/>
              </a:solidFill>
            </a:endParaRPr>
          </a:p>
        </p:txBody>
      </p:sp>
      <p:sp>
        <p:nvSpPr>
          <p:cNvPr id="30" name="TekstSylinder 29">
            <a:extLst>
              <a:ext uri="{FF2B5EF4-FFF2-40B4-BE49-F238E27FC236}">
                <a16:creationId xmlns:a16="http://schemas.microsoft.com/office/drawing/2014/main" id="{D6359CAD-DBC0-6F99-6B0F-0CF176660068}"/>
              </a:ext>
            </a:extLst>
          </p:cNvPr>
          <p:cNvSpPr txBox="1"/>
          <p:nvPr/>
        </p:nvSpPr>
        <p:spPr>
          <a:xfrm>
            <a:off x="8601796" y="5634191"/>
            <a:ext cx="3476527" cy="530017"/>
          </a:xfrm>
          <a:prstGeom prst="rect">
            <a:avLst/>
          </a:prstGeom>
          <a:noFill/>
        </p:spPr>
        <p:txBody>
          <a:bodyPr wrap="square">
            <a:spAutoFit/>
          </a:bodyPr>
          <a:lstStyle/>
          <a:p>
            <a:pPr algn="l"/>
            <a:r>
              <a:rPr lang="nb-NO" sz="2844" b="1" i="1" dirty="0">
                <a:solidFill>
                  <a:schemeClr val="tx1">
                    <a:lumMod val="85000"/>
                    <a:lumOff val="15000"/>
                  </a:schemeClr>
                </a:solidFill>
              </a:rPr>
              <a:t>Gøy i gymsal</a:t>
            </a:r>
          </a:p>
        </p:txBody>
      </p:sp>
      <p:sp>
        <p:nvSpPr>
          <p:cNvPr id="32" name="TekstSylinder 31">
            <a:extLst>
              <a:ext uri="{FF2B5EF4-FFF2-40B4-BE49-F238E27FC236}">
                <a16:creationId xmlns:a16="http://schemas.microsoft.com/office/drawing/2014/main" id="{15487BD7-D6BE-298A-662E-E9707D3E24C9}"/>
              </a:ext>
            </a:extLst>
          </p:cNvPr>
          <p:cNvSpPr txBox="1"/>
          <p:nvPr/>
        </p:nvSpPr>
        <p:spPr>
          <a:xfrm>
            <a:off x="7914032" y="8590826"/>
            <a:ext cx="2939498" cy="530017"/>
          </a:xfrm>
          <a:prstGeom prst="rect">
            <a:avLst/>
          </a:prstGeom>
          <a:noFill/>
        </p:spPr>
        <p:txBody>
          <a:bodyPr wrap="square">
            <a:spAutoFit/>
          </a:bodyPr>
          <a:lstStyle/>
          <a:p>
            <a:pPr algn="l"/>
            <a:r>
              <a:rPr lang="nb-NO" sz="2844" b="1" i="1" dirty="0">
                <a:solidFill>
                  <a:srgbClr val="C00080"/>
                </a:solidFill>
              </a:rPr>
              <a:t>Tegnetid</a:t>
            </a:r>
          </a:p>
        </p:txBody>
      </p:sp>
      <p:sp>
        <p:nvSpPr>
          <p:cNvPr id="3" name="TekstSylinder 2">
            <a:extLst>
              <a:ext uri="{FF2B5EF4-FFF2-40B4-BE49-F238E27FC236}">
                <a16:creationId xmlns:a16="http://schemas.microsoft.com/office/drawing/2014/main" id="{030FB07C-A91C-07B3-BEEA-19B14EB66746}"/>
              </a:ext>
            </a:extLst>
          </p:cNvPr>
          <p:cNvSpPr txBox="1"/>
          <p:nvPr/>
        </p:nvSpPr>
        <p:spPr>
          <a:xfrm>
            <a:off x="8452708" y="4515083"/>
            <a:ext cx="2939498" cy="530017"/>
          </a:xfrm>
          <a:prstGeom prst="rect">
            <a:avLst/>
          </a:prstGeom>
          <a:noFill/>
        </p:spPr>
        <p:txBody>
          <a:bodyPr wrap="square">
            <a:spAutoFit/>
          </a:bodyPr>
          <a:lstStyle/>
          <a:p>
            <a:pPr algn="ctr"/>
            <a:r>
              <a:rPr lang="nb-NO" sz="2844" b="1" i="1" dirty="0">
                <a:solidFill>
                  <a:srgbClr val="489315"/>
                </a:solidFill>
              </a:rPr>
              <a:t>Ekspedisjonen</a:t>
            </a:r>
          </a:p>
        </p:txBody>
      </p:sp>
    </p:spTree>
    <p:extLst>
      <p:ext uri="{BB962C8B-B14F-4D97-AF65-F5344CB8AC3E}">
        <p14:creationId xmlns:p14="http://schemas.microsoft.com/office/powerpoint/2010/main" val="669325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0FB216-39A7-1719-258A-BEFD2EDC2324}"/>
              </a:ext>
            </a:extLst>
          </p:cNvPr>
          <p:cNvSpPr>
            <a:spLocks noGrp="1"/>
          </p:cNvSpPr>
          <p:nvPr>
            <p:ph type="title"/>
          </p:nvPr>
        </p:nvSpPr>
        <p:spPr/>
        <p:txBody>
          <a:bodyPr/>
          <a:lstStyle/>
          <a:p>
            <a:r>
              <a:rPr lang="nb-NO" b="1" dirty="0">
                <a:cs typeface="Calibri Light"/>
              </a:rPr>
              <a:t>Søk om plass på AKS</a:t>
            </a:r>
          </a:p>
        </p:txBody>
      </p:sp>
      <p:pic>
        <p:nvPicPr>
          <p:cNvPr id="4" name="Plassholder for innhold 3" descr="Et bilde som inneholder tekst, skjermbilde, Font&#10;&#10;Automatisk generert beskrivelse">
            <a:extLst>
              <a:ext uri="{FF2B5EF4-FFF2-40B4-BE49-F238E27FC236}">
                <a16:creationId xmlns:a16="http://schemas.microsoft.com/office/drawing/2014/main" id="{1F0B4170-56BD-CB9C-13DB-4DCEB238FFED}"/>
              </a:ext>
            </a:extLst>
          </p:cNvPr>
          <p:cNvPicPr>
            <a:picLocks noGrp="1" noChangeAspect="1"/>
          </p:cNvPicPr>
          <p:nvPr>
            <p:ph idx="1"/>
          </p:nvPr>
        </p:nvPicPr>
        <p:blipFill>
          <a:blip r:embed="rId3"/>
          <a:stretch>
            <a:fillRect/>
          </a:stretch>
        </p:blipFill>
        <p:spPr>
          <a:xfrm>
            <a:off x="5499114" y="6145336"/>
            <a:ext cx="9730775" cy="2831422"/>
          </a:xfrm>
        </p:spPr>
      </p:pic>
      <p:sp>
        <p:nvSpPr>
          <p:cNvPr id="3" name="TekstSylinder 2">
            <a:extLst>
              <a:ext uri="{FF2B5EF4-FFF2-40B4-BE49-F238E27FC236}">
                <a16:creationId xmlns:a16="http://schemas.microsoft.com/office/drawing/2014/main" id="{79047968-CB42-488E-DCA7-79E6738CB728}"/>
              </a:ext>
            </a:extLst>
          </p:cNvPr>
          <p:cNvSpPr txBox="1"/>
          <p:nvPr/>
        </p:nvSpPr>
        <p:spPr>
          <a:xfrm>
            <a:off x="872060" y="2987336"/>
            <a:ext cx="3900488" cy="1006654"/>
          </a:xfrm>
          <a:prstGeom prst="rect">
            <a:avLst/>
          </a:prstGeom>
          <a:noFill/>
        </p:spPr>
        <p:txBody>
          <a:bodyPr rot="0" spcFirstLastPara="0" vertOverflow="overflow" horzOverflow="overflow" vert="horz" wrap="square" lIns="130016" tIns="65008" rIns="130016" bIns="65008" numCol="1" spcCol="0" rtlCol="0" fromWordArt="0" anchor="t" anchorCtr="0" forceAA="0" compatLnSpc="1">
            <a:prstTxWarp prst="textNoShape">
              <a:avLst/>
            </a:prstTxWarp>
            <a:spAutoFit/>
          </a:bodyPr>
          <a:lstStyle/>
          <a:p>
            <a:pPr algn="l"/>
            <a:r>
              <a:rPr lang="nb-NO" sz="2844" b="1" dirty="0">
                <a:solidFill>
                  <a:srgbClr val="FF0000"/>
                </a:solidFill>
                <a:cs typeface="Calibri"/>
              </a:rPr>
              <a:t>holmen.osloskolen.no</a:t>
            </a:r>
          </a:p>
        </p:txBody>
      </p:sp>
      <p:pic>
        <p:nvPicPr>
          <p:cNvPr id="1026" name="Picture 2">
            <a:extLst>
              <a:ext uri="{FF2B5EF4-FFF2-40B4-BE49-F238E27FC236}">
                <a16:creationId xmlns:a16="http://schemas.microsoft.com/office/drawing/2014/main" id="{60EBB06E-6D8B-BF7B-298E-C9E43CA4AE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9114" y="1964436"/>
            <a:ext cx="10834688" cy="404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838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5CD33A-FDCA-9CB7-FA89-AA76AE0C311A}"/>
              </a:ext>
            </a:extLst>
          </p:cNvPr>
          <p:cNvSpPr>
            <a:spLocks noGrp="1"/>
          </p:cNvSpPr>
          <p:nvPr>
            <p:ph type="title"/>
          </p:nvPr>
        </p:nvSpPr>
        <p:spPr>
          <a:xfrm>
            <a:off x="910114" y="463826"/>
            <a:ext cx="6211606" cy="2782383"/>
          </a:xfrm>
        </p:spPr>
        <p:txBody>
          <a:bodyPr anchor="b">
            <a:normAutofit/>
          </a:bodyPr>
          <a:lstStyle/>
          <a:p>
            <a:r>
              <a:rPr lang="nb-NO" sz="6541" b="1"/>
              <a:t>Foreldreportalen Vigilo</a:t>
            </a:r>
          </a:p>
        </p:txBody>
      </p:sp>
      <p:sp>
        <p:nvSpPr>
          <p:cNvPr id="3" name="Plassholder for innhold 2">
            <a:extLst>
              <a:ext uri="{FF2B5EF4-FFF2-40B4-BE49-F238E27FC236}">
                <a16:creationId xmlns:a16="http://schemas.microsoft.com/office/drawing/2014/main" id="{8E1D6F5A-BFB8-27E3-F690-23805AEA4390}"/>
              </a:ext>
            </a:extLst>
          </p:cNvPr>
          <p:cNvSpPr>
            <a:spLocks noGrp="1"/>
          </p:cNvSpPr>
          <p:nvPr>
            <p:ph idx="1"/>
          </p:nvPr>
        </p:nvSpPr>
        <p:spPr>
          <a:xfrm>
            <a:off x="910115" y="4086094"/>
            <a:ext cx="6033853" cy="4721575"/>
          </a:xfrm>
        </p:spPr>
        <p:txBody>
          <a:bodyPr>
            <a:normAutofit/>
          </a:bodyPr>
          <a:lstStyle/>
          <a:p>
            <a:pPr marL="0" indent="0">
              <a:buNone/>
            </a:pPr>
            <a:endParaRPr lang="nb-NO" sz="3128" dirty="0"/>
          </a:p>
          <a:p>
            <a:pPr marL="0" indent="0">
              <a:buNone/>
            </a:pPr>
            <a:r>
              <a:rPr lang="nb-NO" sz="3128" dirty="0"/>
              <a:t>Søknadslink: </a:t>
            </a:r>
            <a:r>
              <a:rPr lang="nb-NO" sz="3128" dirty="0">
                <a:hlinkClick r:id="rId3"/>
              </a:rPr>
              <a:t>(Web) SFO/AKS-søknad – Vigilo Skole</a:t>
            </a:r>
            <a:endParaRPr lang="nb-NO" sz="3128" dirty="0"/>
          </a:p>
          <a:p>
            <a:pPr marL="0" indent="0">
              <a:buNone/>
            </a:pPr>
            <a:endParaRPr lang="nb-NO" sz="3128" dirty="0"/>
          </a:p>
          <a:p>
            <a:pPr marL="0" indent="0">
              <a:buNone/>
            </a:pPr>
            <a:r>
              <a:rPr lang="nb-NO" sz="3128" dirty="0"/>
              <a:t>Logg inn i Foreldreportalen Vigilo</a:t>
            </a:r>
          </a:p>
          <a:p>
            <a:pPr marL="0" indent="0">
              <a:buNone/>
            </a:pPr>
            <a:endParaRPr lang="nb-NO" sz="3128" dirty="0"/>
          </a:p>
          <a:p>
            <a:pPr marL="0" indent="0">
              <a:buNone/>
            </a:pPr>
            <a:endParaRPr lang="nb-NO" sz="3128" dirty="0"/>
          </a:p>
        </p:txBody>
      </p:sp>
      <p:pic>
        <p:nvPicPr>
          <p:cNvPr id="5" name="Bilde 4" descr="Et bilde som inneholder clip art, Grafikk, tegnefilm, illustrasjon&#10;&#10;KI-generert innhold kan være feil.">
            <a:extLst>
              <a:ext uri="{FF2B5EF4-FFF2-40B4-BE49-F238E27FC236}">
                <a16:creationId xmlns:a16="http://schemas.microsoft.com/office/drawing/2014/main" id="{35733525-3186-90CF-2CA7-30C0E9F30197}"/>
              </a:ext>
            </a:extLst>
          </p:cNvPr>
          <p:cNvPicPr>
            <a:picLocks noChangeAspect="1"/>
          </p:cNvPicPr>
          <p:nvPr/>
        </p:nvPicPr>
        <p:blipFill>
          <a:blip r:embed="rId4" cstate="email">
            <a:extLst>
              <a:ext uri="{28A0092B-C50C-407E-A947-70E740481C1C}">
                <a14:useLocalDpi xmlns:a14="http://schemas.microsoft.com/office/drawing/2010/main"/>
              </a:ext>
            </a:extLst>
          </a:blip>
          <a:srcRect l="19229" r="16002" b="-4"/>
          <a:stretch>
            <a:fillRect/>
          </a:stretch>
        </p:blipFill>
        <p:spPr>
          <a:xfrm>
            <a:off x="7552577" y="1205"/>
            <a:ext cx="9780758" cy="975120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03163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3ABFDB-CE9F-4473-7167-6B035AA445D2}"/>
              </a:ext>
            </a:extLst>
          </p:cNvPr>
          <p:cNvSpPr>
            <a:spLocks noGrp="1"/>
          </p:cNvSpPr>
          <p:nvPr>
            <p:ph type="title"/>
          </p:nvPr>
        </p:nvSpPr>
        <p:spPr>
          <a:xfrm>
            <a:off x="1246549" y="1055356"/>
            <a:ext cx="4913745" cy="2298039"/>
          </a:xfrm>
        </p:spPr>
        <p:txBody>
          <a:bodyPr vert="horz" lIns="130016" tIns="65008" rIns="130016" bIns="65008" rtlCol="0" anchor="b">
            <a:normAutofit/>
          </a:bodyPr>
          <a:lstStyle/>
          <a:p>
            <a:r>
              <a:rPr lang="en-US" sz="4550" b="1" dirty="0" err="1"/>
              <a:t>Åpne</a:t>
            </a:r>
            <a:r>
              <a:rPr lang="en-US" sz="4550" b="1" dirty="0"/>
              <a:t> AKS-</a:t>
            </a:r>
            <a:r>
              <a:rPr lang="en-US" sz="4550" b="1" dirty="0" err="1"/>
              <a:t>dager</a:t>
            </a:r>
            <a:endParaRPr lang="en-US" sz="4550" b="1" dirty="0"/>
          </a:p>
        </p:txBody>
      </p:sp>
      <p:sp>
        <p:nvSpPr>
          <p:cNvPr id="4" name="TekstSylinder 3">
            <a:extLst>
              <a:ext uri="{FF2B5EF4-FFF2-40B4-BE49-F238E27FC236}">
                <a16:creationId xmlns:a16="http://schemas.microsoft.com/office/drawing/2014/main" id="{A229191D-A458-9856-E195-209D6C0AD8A6}"/>
              </a:ext>
            </a:extLst>
          </p:cNvPr>
          <p:cNvSpPr txBox="1"/>
          <p:nvPr/>
        </p:nvSpPr>
        <p:spPr>
          <a:xfrm>
            <a:off x="1246549" y="3603477"/>
            <a:ext cx="5915442" cy="4902386"/>
          </a:xfrm>
          <a:prstGeom prst="rect">
            <a:avLst/>
          </a:prstGeom>
        </p:spPr>
        <p:txBody>
          <a:bodyPr rot="0" spcFirstLastPara="0" vertOverflow="overflow" horzOverflow="overflow" vert="horz" lIns="130016" tIns="65008" rIns="130016" bIns="65008" numCol="1" spcCol="0" rtlCol="0" fromWordArt="0" anchor="t" anchorCtr="0" forceAA="0" compatLnSpc="1">
            <a:prstTxWarp prst="textNoShape">
              <a:avLst/>
            </a:prstTxWarp>
            <a:normAutofit fontScale="92500"/>
          </a:bodyPr>
          <a:lstStyle/>
          <a:p>
            <a:pPr marL="487570" indent="-325046">
              <a:lnSpc>
                <a:spcPct val="90000"/>
              </a:lnSpc>
              <a:spcAft>
                <a:spcPts val="853"/>
              </a:spcAft>
              <a:buFont typeface="Arial" panose="020B0604020202020204" pitchFamily="34" charset="0"/>
              <a:buChar char="•"/>
            </a:pPr>
            <a:r>
              <a:rPr lang="en-US" sz="3128" b="1" dirty="0">
                <a:solidFill>
                  <a:srgbClr val="FF0000"/>
                </a:solidFill>
              </a:rPr>
              <a:t>14. </a:t>
            </a:r>
            <a:r>
              <a:rPr lang="en-US" sz="3128" b="1" dirty="0" err="1">
                <a:solidFill>
                  <a:srgbClr val="FF0000"/>
                </a:solidFill>
              </a:rPr>
              <a:t>og</a:t>
            </a:r>
            <a:r>
              <a:rPr lang="en-US" sz="3128" b="1" dirty="0">
                <a:solidFill>
                  <a:srgbClr val="FF0000"/>
                </a:solidFill>
              </a:rPr>
              <a:t> 15. </a:t>
            </a:r>
            <a:r>
              <a:rPr lang="en-US" sz="3128" b="1" dirty="0" err="1">
                <a:solidFill>
                  <a:srgbClr val="FF0000"/>
                </a:solidFill>
              </a:rPr>
              <a:t>april</a:t>
            </a:r>
            <a:r>
              <a:rPr lang="en-US" sz="3128" b="1" dirty="0">
                <a:solidFill>
                  <a:srgbClr val="FF0000"/>
                </a:solidFill>
              </a:rPr>
              <a:t> kl. 16.30-17.30</a:t>
            </a:r>
          </a:p>
          <a:p>
            <a:pPr marL="487570" indent="-325046">
              <a:lnSpc>
                <a:spcPct val="90000"/>
              </a:lnSpc>
              <a:spcAft>
                <a:spcPts val="853"/>
              </a:spcAft>
              <a:buFont typeface="Arial" panose="020B0604020202020204" pitchFamily="34" charset="0"/>
              <a:buChar char="•"/>
            </a:pPr>
            <a:r>
              <a:rPr lang="en-US" sz="2844" dirty="0"/>
              <a:t>For barn </a:t>
            </a:r>
            <a:r>
              <a:rPr lang="en-US" sz="2844" dirty="0" err="1"/>
              <a:t>og</a:t>
            </a:r>
            <a:r>
              <a:rPr lang="en-US" sz="2844" dirty="0"/>
              <a:t> </a:t>
            </a:r>
            <a:r>
              <a:rPr lang="en-US" sz="2844" dirty="0" err="1"/>
              <a:t>foresatte</a:t>
            </a:r>
            <a:endParaRPr lang="en-US" sz="2844" dirty="0"/>
          </a:p>
          <a:p>
            <a:pPr marL="487570" indent="-325046">
              <a:lnSpc>
                <a:spcPct val="90000"/>
              </a:lnSpc>
              <a:spcAft>
                <a:spcPts val="853"/>
              </a:spcAft>
              <a:buFont typeface="Arial" panose="020B0604020202020204" pitchFamily="34" charset="0"/>
              <a:buChar char="•"/>
            </a:pPr>
            <a:r>
              <a:rPr lang="en-US" sz="2844" dirty="0"/>
              <a:t>Mer info om AKS + </a:t>
            </a:r>
            <a:r>
              <a:rPr lang="en-US" sz="2844" dirty="0" err="1"/>
              <a:t>møte</a:t>
            </a:r>
            <a:r>
              <a:rPr lang="en-US" sz="2844" dirty="0"/>
              <a:t> </a:t>
            </a:r>
            <a:r>
              <a:rPr lang="en-US" sz="2844" dirty="0" err="1"/>
              <a:t>ansatte</a:t>
            </a:r>
            <a:endParaRPr lang="en-US" sz="2844" dirty="0">
              <a:cs typeface="Calibri"/>
            </a:endParaRPr>
          </a:p>
          <a:p>
            <a:pPr marL="487570" indent="-325046">
              <a:lnSpc>
                <a:spcPct val="90000"/>
              </a:lnSpc>
              <a:spcAft>
                <a:spcPts val="853"/>
              </a:spcAft>
              <a:buFont typeface="Arial" panose="020B0604020202020204" pitchFamily="34" charset="0"/>
              <a:buChar char="•"/>
            </a:pPr>
            <a:r>
              <a:rPr lang="en-US" sz="2844" dirty="0" err="1"/>
              <a:t>Leketid</a:t>
            </a:r>
            <a:r>
              <a:rPr lang="en-US" sz="2844" dirty="0"/>
              <a:t> </a:t>
            </a:r>
            <a:r>
              <a:rPr lang="en-US" sz="2844" dirty="0" err="1"/>
              <a:t>i</a:t>
            </a:r>
            <a:r>
              <a:rPr lang="en-US" sz="2844" dirty="0"/>
              <a:t> </a:t>
            </a:r>
            <a:r>
              <a:rPr lang="en-US" sz="2844" dirty="0" err="1"/>
              <a:t>klasserom</a:t>
            </a:r>
            <a:r>
              <a:rPr lang="en-US" sz="2844" dirty="0"/>
              <a:t> med </a:t>
            </a:r>
            <a:r>
              <a:rPr lang="en-US" sz="2844" dirty="0" err="1"/>
              <a:t>barna</a:t>
            </a:r>
            <a:endParaRPr lang="en-US" sz="2844" dirty="0"/>
          </a:p>
          <a:p>
            <a:pPr marL="487570" indent="-325046">
              <a:lnSpc>
                <a:spcPct val="90000"/>
              </a:lnSpc>
              <a:spcAft>
                <a:spcPts val="853"/>
              </a:spcAft>
              <a:buFont typeface="Arial" panose="020B0604020202020204" pitchFamily="34" charset="0"/>
              <a:buChar char="•"/>
            </a:pPr>
            <a:r>
              <a:rPr lang="en-US" sz="2844" dirty="0">
                <a:cs typeface="Calibri"/>
              </a:rPr>
              <a:t>AKS-</a:t>
            </a:r>
            <a:r>
              <a:rPr lang="en-US" sz="2844" dirty="0" err="1">
                <a:cs typeface="Calibri"/>
              </a:rPr>
              <a:t>ledelse</a:t>
            </a:r>
            <a:r>
              <a:rPr lang="en-US" sz="2844" dirty="0">
                <a:cs typeface="Calibri"/>
              </a:rPr>
              <a:t> </a:t>
            </a:r>
            <a:r>
              <a:rPr lang="en-US" sz="2844" dirty="0" err="1">
                <a:cs typeface="Calibri"/>
              </a:rPr>
              <a:t>til</a:t>
            </a:r>
            <a:r>
              <a:rPr lang="en-US" sz="2844" dirty="0">
                <a:cs typeface="Calibri"/>
              </a:rPr>
              <a:t> </a:t>
            </a:r>
            <a:r>
              <a:rPr lang="en-US" sz="2844" dirty="0" err="1">
                <a:cs typeface="Calibri"/>
              </a:rPr>
              <a:t>stede</a:t>
            </a:r>
            <a:endParaRPr lang="en-US" sz="2844" dirty="0">
              <a:cs typeface="Calibri"/>
            </a:endParaRPr>
          </a:p>
          <a:p>
            <a:pPr marL="487570" indent="-325046">
              <a:lnSpc>
                <a:spcPct val="90000"/>
              </a:lnSpc>
              <a:spcAft>
                <a:spcPts val="853"/>
              </a:spcAft>
              <a:buFont typeface="Arial" panose="020B0604020202020204" pitchFamily="34" charset="0"/>
              <a:buChar char="•"/>
            </a:pPr>
            <a:r>
              <a:rPr lang="en-US" sz="2844" dirty="0" err="1"/>
              <a:t>Tid</a:t>
            </a:r>
            <a:r>
              <a:rPr lang="en-US" sz="2844" dirty="0"/>
              <a:t> </a:t>
            </a:r>
            <a:r>
              <a:rPr lang="en-US" sz="2844" dirty="0" err="1"/>
              <a:t>til</a:t>
            </a:r>
            <a:r>
              <a:rPr lang="en-US" sz="2844" dirty="0"/>
              <a:t> </a:t>
            </a:r>
            <a:r>
              <a:rPr lang="en-US" sz="2844" dirty="0" err="1"/>
              <a:t>spørsmål</a:t>
            </a:r>
            <a:endParaRPr lang="en-US" sz="2844" dirty="0">
              <a:cs typeface="Calibri"/>
            </a:endParaRPr>
          </a:p>
          <a:p>
            <a:pPr marL="487570" indent="-325046">
              <a:lnSpc>
                <a:spcPct val="90000"/>
              </a:lnSpc>
              <a:spcAft>
                <a:spcPts val="853"/>
              </a:spcAft>
              <a:buFont typeface="Arial" panose="020B0604020202020204" pitchFamily="34" charset="0"/>
              <a:buChar char="•"/>
            </a:pPr>
            <a:endParaRPr lang="en-US" sz="2844" dirty="0">
              <a:cs typeface="Calibri"/>
            </a:endParaRPr>
          </a:p>
          <a:p>
            <a:pPr marL="487570" indent="-325046">
              <a:lnSpc>
                <a:spcPct val="90000"/>
              </a:lnSpc>
              <a:spcAft>
                <a:spcPts val="853"/>
              </a:spcAft>
              <a:buFont typeface="Arial" panose="020B0604020202020204" pitchFamily="34" charset="0"/>
              <a:buChar char="•"/>
            </a:pPr>
            <a:endParaRPr lang="en-US" sz="2844" dirty="0">
              <a:cs typeface="Calibri"/>
            </a:endParaRPr>
          </a:p>
          <a:p>
            <a:pPr marL="487570" indent="-325046">
              <a:lnSpc>
                <a:spcPct val="90000"/>
              </a:lnSpc>
              <a:spcAft>
                <a:spcPts val="853"/>
              </a:spcAft>
              <a:buFont typeface="Arial" panose="020B0604020202020204" pitchFamily="34" charset="0"/>
              <a:buChar char="•"/>
            </a:pPr>
            <a:endParaRPr lang="en-US" sz="2844" dirty="0">
              <a:cs typeface="Calibri"/>
            </a:endParaRPr>
          </a:p>
          <a:p>
            <a:pPr marL="162523">
              <a:lnSpc>
                <a:spcPct val="90000"/>
              </a:lnSpc>
              <a:spcAft>
                <a:spcPts val="853"/>
              </a:spcAft>
            </a:pPr>
            <a:r>
              <a:rPr lang="en-US" sz="2844" dirty="0" err="1">
                <a:cs typeface="Calibri"/>
              </a:rPr>
              <a:t>Håper</a:t>
            </a:r>
            <a:r>
              <a:rPr lang="en-US" sz="2844" dirty="0">
                <a:cs typeface="Calibri"/>
              </a:rPr>
              <a:t> å se </a:t>
            </a:r>
            <a:r>
              <a:rPr lang="en-US" sz="2844" dirty="0" err="1">
                <a:cs typeface="Calibri"/>
              </a:rPr>
              <a:t>dere</a:t>
            </a:r>
            <a:r>
              <a:rPr lang="en-US" sz="2844" dirty="0">
                <a:cs typeface="Calibri"/>
              </a:rPr>
              <a:t> der!</a:t>
            </a:r>
          </a:p>
        </p:txBody>
      </p:sp>
      <p:pic>
        <p:nvPicPr>
          <p:cNvPr id="5" name="Bilde 4" descr="Et bilde som inneholder tekst, Font, Grafikk, grafisk design&#10;&#10;Automatisk generert beskrivelse">
            <a:extLst>
              <a:ext uri="{FF2B5EF4-FFF2-40B4-BE49-F238E27FC236}">
                <a16:creationId xmlns:a16="http://schemas.microsoft.com/office/drawing/2014/main" id="{79A55105-7CE8-82BC-9BC6-8E84751DB05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84687" y="3436676"/>
            <a:ext cx="9084851" cy="2729945"/>
          </a:xfrm>
          <a:prstGeom prst="rect">
            <a:avLst/>
          </a:prstGeom>
        </p:spPr>
      </p:pic>
    </p:spTree>
    <p:extLst>
      <p:ext uri="{BB962C8B-B14F-4D97-AF65-F5344CB8AC3E}">
        <p14:creationId xmlns:p14="http://schemas.microsoft.com/office/powerpoint/2010/main" val="4185082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389428-14F2-B8D6-E320-E7CFE7D56561}"/>
              </a:ext>
            </a:extLst>
          </p:cNvPr>
          <p:cNvSpPr>
            <a:spLocks noGrp="1"/>
          </p:cNvSpPr>
          <p:nvPr>
            <p:ph type="title"/>
          </p:nvPr>
        </p:nvSpPr>
        <p:spPr>
          <a:xfrm>
            <a:off x="1191816" y="832392"/>
            <a:ext cx="14951869" cy="1223056"/>
          </a:xfrm>
        </p:spPr>
        <p:txBody>
          <a:bodyPr>
            <a:normAutofit/>
          </a:bodyPr>
          <a:lstStyle/>
          <a:p>
            <a:pPr algn="r"/>
            <a:r>
              <a:rPr lang="nb-NO" b="1" dirty="0"/>
              <a:t>SommerAKS i August 2026</a:t>
            </a:r>
          </a:p>
        </p:txBody>
      </p:sp>
      <p:pic>
        <p:nvPicPr>
          <p:cNvPr id="5" name="Plassholder for innhold 4" descr="Et bilde som inneholder tegning, illustrasjon, tegnefilm, Barnekunst&#10;&#10;KI-generert innhold kan være feil.">
            <a:extLst>
              <a:ext uri="{FF2B5EF4-FFF2-40B4-BE49-F238E27FC236}">
                <a16:creationId xmlns:a16="http://schemas.microsoft.com/office/drawing/2014/main" id="{85F02E87-86AF-6D88-76DC-CB60E2A1307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30327" y="520353"/>
            <a:ext cx="5949699" cy="4392678"/>
          </a:xfrm>
        </p:spPr>
      </p:pic>
      <p:sp>
        <p:nvSpPr>
          <p:cNvPr id="7" name="TekstSylinder 6">
            <a:extLst>
              <a:ext uri="{FF2B5EF4-FFF2-40B4-BE49-F238E27FC236}">
                <a16:creationId xmlns:a16="http://schemas.microsoft.com/office/drawing/2014/main" id="{09A1EB80-4C07-7A69-59D8-B95B6042ABE7}"/>
              </a:ext>
            </a:extLst>
          </p:cNvPr>
          <p:cNvSpPr txBox="1"/>
          <p:nvPr/>
        </p:nvSpPr>
        <p:spPr>
          <a:xfrm>
            <a:off x="1557317" y="2716693"/>
            <a:ext cx="14847856" cy="5605894"/>
          </a:xfrm>
          <a:prstGeom prst="rect">
            <a:avLst/>
          </a:prstGeom>
          <a:noFill/>
        </p:spPr>
        <p:txBody>
          <a:bodyPr wrap="square" rtlCol="0">
            <a:spAutoFit/>
          </a:bodyPr>
          <a:lstStyle/>
          <a:p>
            <a:pPr algn="r"/>
            <a:r>
              <a:rPr lang="nb-NO" sz="2559" dirty="0">
                <a:highlight>
                  <a:srgbClr val="FFFF00"/>
                </a:highlight>
              </a:rPr>
              <a:t>Oppstart Mandag 3.august</a:t>
            </a:r>
          </a:p>
          <a:p>
            <a:pPr algn="r"/>
            <a:endParaRPr lang="nb-NO" sz="2559" dirty="0">
              <a:highlight>
                <a:srgbClr val="FFFF00"/>
              </a:highlight>
            </a:endParaRPr>
          </a:p>
          <a:p>
            <a:pPr marL="406308" indent="-406308" algn="r">
              <a:buFontTx/>
              <a:buChar char="-"/>
            </a:pPr>
            <a:r>
              <a:rPr lang="nb-NO" sz="2559" dirty="0"/>
              <a:t>«Velkomst i Galaksen» </a:t>
            </a:r>
            <a:r>
              <a:rPr lang="nb-NO" sz="2559" u="sng" dirty="0"/>
              <a:t>fra kl.07:30 – 10:30 hver dag</a:t>
            </a:r>
            <a:r>
              <a:rPr lang="nb-NO" sz="2559" dirty="0"/>
              <a:t>: her blir det litt</a:t>
            </a:r>
          </a:p>
          <a:p>
            <a:pPr algn="r"/>
            <a:r>
              <a:rPr lang="nb-NO" sz="2559" dirty="0"/>
              <a:t>servering, navnelapp, armbånd og «Nytt barn på AKS» skjema som skal</a:t>
            </a:r>
          </a:p>
          <a:p>
            <a:pPr algn="r"/>
            <a:r>
              <a:rPr lang="nb-NO" sz="2559" dirty="0"/>
              <a:t>fylles ut. Og selvsagt: Veldig god stemning!</a:t>
            </a:r>
          </a:p>
          <a:p>
            <a:pPr algn="r"/>
            <a:endParaRPr lang="nb-NO" sz="2559" dirty="0"/>
          </a:p>
          <a:p>
            <a:pPr marL="406308" indent="-406308" algn="r">
              <a:buFontTx/>
              <a:buChar char="-"/>
            </a:pPr>
            <a:r>
              <a:rPr lang="nb-NO" sz="2559" dirty="0"/>
              <a:t>Hvem vil barna møte på? 6 faste voksne som er med 1.trinn i hele august</a:t>
            </a:r>
          </a:p>
          <a:p>
            <a:pPr algn="r"/>
            <a:r>
              <a:rPr lang="nb-NO" sz="2559" dirty="0"/>
              <a:t>+ mange andre flotte aktivitetsledere</a:t>
            </a:r>
          </a:p>
          <a:p>
            <a:pPr marL="406308" indent="-406308" algn="r">
              <a:buFontTx/>
              <a:buChar char="-"/>
            </a:pPr>
            <a:endParaRPr lang="nb-NO" sz="2559" dirty="0"/>
          </a:p>
          <a:p>
            <a:pPr marL="406308" indent="-406308" algn="r">
              <a:buFontTx/>
              <a:buChar char="-"/>
            </a:pPr>
            <a:r>
              <a:rPr lang="nb-NO" sz="2559" dirty="0"/>
              <a:t>AKS er et </a:t>
            </a:r>
            <a:r>
              <a:rPr lang="nb-NO" sz="2559" dirty="0">
                <a:highlight>
                  <a:srgbClr val="00FF00"/>
                </a:highlight>
              </a:rPr>
              <a:t>GRUPPETILBUD</a:t>
            </a:r>
            <a:r>
              <a:rPr lang="nb-NO" sz="2559" dirty="0"/>
              <a:t> og jobber under</a:t>
            </a:r>
          </a:p>
          <a:p>
            <a:pPr algn="r"/>
            <a:r>
              <a:rPr lang="nb-NO" sz="2559" dirty="0"/>
              <a:t>bemanningsnorm (15 barn pr voksen)</a:t>
            </a:r>
          </a:p>
          <a:p>
            <a:pPr algn="r"/>
            <a:endParaRPr lang="nb-NO" sz="2559" dirty="0"/>
          </a:p>
          <a:p>
            <a:pPr marL="406308" indent="-406308" algn="r">
              <a:buFontTx/>
              <a:buChar char="-"/>
            </a:pPr>
            <a:r>
              <a:rPr lang="nb-NO" sz="2559" dirty="0"/>
              <a:t>Påmeldingsskjema blir sendt ut til alle foreldre på epost</a:t>
            </a:r>
          </a:p>
          <a:p>
            <a:pPr algn="r"/>
            <a:r>
              <a:rPr lang="nb-NO" sz="2559" dirty="0"/>
              <a:t>(kan melde dere </a:t>
            </a:r>
            <a:r>
              <a:rPr lang="nb-NO" sz="2559"/>
              <a:t>på fra nå </a:t>
            </a:r>
            <a:r>
              <a:rPr lang="nb-NO" sz="2559" dirty="0"/>
              <a:t>frem til 7.juni)</a:t>
            </a:r>
          </a:p>
        </p:txBody>
      </p:sp>
      <p:pic>
        <p:nvPicPr>
          <p:cNvPr id="9" name="Bilde 8" descr="Et bilde som inneholder clip art, tegnefilm, Grafikk, illustrasjon&#10;&#10;KI-generert innhold kan være feil.">
            <a:extLst>
              <a:ext uri="{FF2B5EF4-FFF2-40B4-BE49-F238E27FC236}">
                <a16:creationId xmlns:a16="http://schemas.microsoft.com/office/drawing/2014/main" id="{BE542229-6619-2DCB-F24F-81B81513681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53" y="5120580"/>
            <a:ext cx="3914031" cy="4523482"/>
          </a:xfrm>
          <a:prstGeom prst="rect">
            <a:avLst/>
          </a:prstGeom>
        </p:spPr>
      </p:pic>
    </p:spTree>
    <p:extLst>
      <p:ext uri="{BB962C8B-B14F-4D97-AF65-F5344CB8AC3E}">
        <p14:creationId xmlns:p14="http://schemas.microsoft.com/office/powerpoint/2010/main" val="387682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0A533B-8656-5249-F3AD-41873AF1AF36}"/>
              </a:ext>
            </a:extLst>
          </p:cNvPr>
          <p:cNvSpPr>
            <a:spLocks noGrp="1"/>
          </p:cNvSpPr>
          <p:nvPr>
            <p:ph type="title"/>
          </p:nvPr>
        </p:nvSpPr>
        <p:spPr/>
        <p:txBody>
          <a:bodyPr>
            <a:normAutofit/>
          </a:bodyPr>
          <a:lstStyle/>
          <a:p>
            <a:pPr algn="ctr"/>
            <a:r>
              <a:rPr lang="nb-NO" sz="5688" b="1" dirty="0"/>
              <a:t>Tusen takk for oss og så gleder vi oss til å se dere på besøksdager i April og selvsagt i August!</a:t>
            </a:r>
          </a:p>
        </p:txBody>
      </p:sp>
      <p:pic>
        <p:nvPicPr>
          <p:cNvPr id="4" name="Plassholder for innhold 3" descr="Holmen skole">
            <a:extLst>
              <a:ext uri="{FF2B5EF4-FFF2-40B4-BE49-F238E27FC236}">
                <a16:creationId xmlns:a16="http://schemas.microsoft.com/office/drawing/2014/main" id="{88F14C5E-D61B-CFCA-97EB-4123CE7C1B88}"/>
              </a:ext>
            </a:extLst>
          </p:cNvPr>
          <p:cNvPicPr>
            <a:picLocks noGrp="1" noChangeAspect="1"/>
          </p:cNvPicPr>
          <p:nvPr>
            <p:ph idx="1"/>
          </p:nvPr>
        </p:nvPicPr>
        <p:blipFill>
          <a:blip r:embed="rId2"/>
          <a:stretch>
            <a:fillRect/>
          </a:stretch>
        </p:blipFill>
        <p:spPr>
          <a:xfrm>
            <a:off x="1278493" y="5343965"/>
            <a:ext cx="14951869" cy="3267453"/>
          </a:xfrm>
          <a:prstGeom prst="rect">
            <a:avLst/>
          </a:prstGeom>
        </p:spPr>
      </p:pic>
      <p:pic>
        <p:nvPicPr>
          <p:cNvPr id="5" name="Bilde 4" descr="Et bilde som inneholder tekst, Font, Grafikk, grafisk design&#10;&#10;Automatisk generert beskrivelse">
            <a:extLst>
              <a:ext uri="{FF2B5EF4-FFF2-40B4-BE49-F238E27FC236}">
                <a16:creationId xmlns:a16="http://schemas.microsoft.com/office/drawing/2014/main" id="{C85C6C8B-6ACF-22E6-DCEF-8FFD9801CE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59669" y="2992014"/>
            <a:ext cx="9841235" cy="2131817"/>
          </a:xfrm>
          <a:prstGeom prst="rect">
            <a:avLst/>
          </a:prstGeom>
        </p:spPr>
      </p:pic>
    </p:spTree>
    <p:extLst>
      <p:ext uri="{BB962C8B-B14F-4D97-AF65-F5344CB8AC3E}">
        <p14:creationId xmlns:p14="http://schemas.microsoft.com/office/powerpoint/2010/main" val="844193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D517-49FD-9395-35C0-9D4FE0D05B5D}"/>
            </a:ext>
          </a:extLst>
        </p:cNvPr>
        <p:cNvGrpSpPr/>
        <p:nvPr/>
      </p:nvGrpSpPr>
      <p:grpSpPr>
        <a:xfrm>
          <a:off x="0" y="0"/>
          <a:ext cx="0" cy="0"/>
          <a:chOff x="0" y="0"/>
          <a:chExt cx="0" cy="0"/>
        </a:xfrm>
      </p:grpSpPr>
      <p:pic>
        <p:nvPicPr>
          <p:cNvPr id="8" name="Bilde 7" descr="Tuppen av isfjell som er liggende i vann">
            <a:extLst>
              <a:ext uri="{FF2B5EF4-FFF2-40B4-BE49-F238E27FC236}">
                <a16:creationId xmlns:a16="http://schemas.microsoft.com/office/drawing/2014/main" id="{9C6953D7-78DB-0E07-8E22-D7C7807CE89B}"/>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809898" y="0"/>
            <a:ext cx="18588446" cy="9753600"/>
          </a:xfrm>
          <a:prstGeom prst="rect">
            <a:avLst/>
          </a:prstGeom>
        </p:spPr>
      </p:pic>
      <p:sp>
        <p:nvSpPr>
          <p:cNvPr id="2097" name="Shape 236">
            <a:extLst>
              <a:ext uri="{FF2B5EF4-FFF2-40B4-BE49-F238E27FC236}">
                <a16:creationId xmlns:a16="http://schemas.microsoft.com/office/drawing/2014/main" id="{E7D0F5D8-94B2-2937-D288-9ECB7D41321A}"/>
              </a:ext>
            </a:extLst>
          </p:cNvPr>
          <p:cNvSpPr txBox="1">
            <a:spLocks noGrp="1"/>
          </p:cNvSpPr>
          <p:nvPr>
            <p:ph type="title"/>
          </p:nvPr>
        </p:nvSpPr>
        <p:spPr>
          <a:xfrm>
            <a:off x="1263258" y="240230"/>
            <a:ext cx="15362389" cy="1865954"/>
          </a:xfrm>
        </p:spPr>
        <p:txBody>
          <a:bodyPr lIns="0" tIns="0" rIns="0" bIns="0" anchor="t">
            <a:normAutofit/>
          </a:bodyPr>
          <a:lstStyle/>
          <a:p>
            <a:pPr>
              <a:lnSpc>
                <a:spcPct val="90000"/>
              </a:lnSpc>
              <a:defRPr sz="6500"/>
            </a:pPr>
            <a:r>
              <a:rPr lang="nb-NO" sz="5000" dirty="0"/>
              <a:t>Et godt skole-hjem samarbeid – hva skal til?</a:t>
            </a:r>
            <a:br>
              <a:rPr lang="nb-NO" sz="5000" dirty="0"/>
            </a:br>
            <a:r>
              <a:rPr lang="nb-NO" sz="5000" dirty="0"/>
              <a:t> </a:t>
            </a:r>
            <a:endParaRPr lang="nb-NO" sz="5000" b="0" i="0" u="none" strike="noStrike" cap="none" spc="0" baseline="0" dirty="0">
              <a:uFillTx/>
              <a:latin typeface="Oslo Sans Office Normal"/>
              <a:ea typeface="Oslo Sans Office Normal"/>
              <a:cs typeface="Oslo Sans Office Normal"/>
              <a:sym typeface="Oslo Sans Office Normal"/>
            </a:endParaRPr>
          </a:p>
        </p:txBody>
      </p:sp>
      <p:sp>
        <p:nvSpPr>
          <p:cNvPr id="2" name="TekstSylinder 1">
            <a:extLst>
              <a:ext uri="{FF2B5EF4-FFF2-40B4-BE49-F238E27FC236}">
                <a16:creationId xmlns:a16="http://schemas.microsoft.com/office/drawing/2014/main" id="{5BC490BF-D86C-80E9-96DF-53A507A19DCE}"/>
              </a:ext>
            </a:extLst>
          </p:cNvPr>
          <p:cNvSpPr txBox="1"/>
          <p:nvPr/>
        </p:nvSpPr>
        <p:spPr>
          <a:xfrm>
            <a:off x="1263258" y="1307239"/>
            <a:ext cx="14706605" cy="85254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nb-NO" sz="2800" b="1" dirty="0">
                <a:latin typeface="Oslo Sans Office" panose="02000000000000000000" pitchFamily="2" charset="0"/>
              </a:rPr>
              <a:t>Informasjon: </a:t>
            </a:r>
            <a:r>
              <a:rPr lang="nb-NO" sz="2800" dirty="0"/>
              <a:t> </a:t>
            </a:r>
          </a:p>
          <a:p>
            <a:r>
              <a:rPr lang="nb-NO" sz="2400" dirty="0"/>
              <a:t>-   Mindre informasjon enn dere er vant til fra barnehagen </a:t>
            </a:r>
          </a:p>
          <a:p>
            <a:pPr marL="342900" indent="-342900">
              <a:buFontTx/>
              <a:buChar char="-"/>
            </a:pPr>
            <a:r>
              <a:rPr lang="nb-NO" sz="2400" dirty="0"/>
              <a:t>Skolemelding og </a:t>
            </a:r>
            <a:r>
              <a:rPr lang="nb-NO" sz="2400" dirty="0" err="1"/>
              <a:t>Vigilo</a:t>
            </a:r>
            <a:r>
              <a:rPr lang="nb-NO" sz="2400" dirty="0"/>
              <a:t> </a:t>
            </a:r>
          </a:p>
          <a:p>
            <a:pPr marL="342900" indent="-342900">
              <a:buFontTx/>
              <a:buChar char="-"/>
            </a:pPr>
            <a:r>
              <a:rPr lang="nb-NO" sz="2400" dirty="0"/>
              <a:t>Ukeplan</a:t>
            </a:r>
          </a:p>
          <a:p>
            <a:pPr marL="342900" indent="-342900">
              <a:buFontTx/>
              <a:buChar char="-"/>
            </a:pPr>
            <a:r>
              <a:rPr lang="nb-NO" sz="2400" dirty="0"/>
              <a:t>Informasjon om eget barn ved hendelser av mer alvorlig grad </a:t>
            </a:r>
          </a:p>
          <a:p>
            <a:pPr marL="342900" indent="-342900">
              <a:buFontTx/>
              <a:buChar char="-"/>
            </a:pPr>
            <a:r>
              <a:rPr lang="nb-NO" sz="2400" dirty="0"/>
              <a:t>To foreldremøter og to utviklingssamtaler per år. Andre møter ved behov.</a:t>
            </a:r>
          </a:p>
          <a:p>
            <a:pPr marL="342900" indent="-342900">
              <a:buFontTx/>
              <a:buChar char="-"/>
            </a:pPr>
            <a:r>
              <a:rPr lang="nb-NO" sz="2400" dirty="0"/>
              <a:t>Gi oss informasjon om barnet som dere tenker vi må vite </a:t>
            </a:r>
            <a:r>
              <a:rPr lang="nb-NO" sz="2400"/>
              <a:t>før skolestart</a:t>
            </a:r>
            <a:endParaRPr lang="nb-NO" sz="2400" dirty="0"/>
          </a:p>
          <a:p>
            <a:pPr marL="457200" indent="-457200">
              <a:buFontTx/>
              <a:buChar char="-"/>
            </a:pPr>
            <a:endParaRPr lang="nb-NO" sz="2800" dirty="0"/>
          </a:p>
          <a:p>
            <a:r>
              <a:rPr lang="nb-NO" sz="2800" b="1" dirty="0">
                <a:latin typeface="Oslo Sans Office" panose="02000000000000000000" pitchFamily="2" charset="0"/>
              </a:rPr>
              <a:t>Kommunikasjon: </a:t>
            </a:r>
          </a:p>
          <a:p>
            <a:pPr marL="342900" indent="-342900">
              <a:buFontTx/>
              <a:buChar char="-"/>
            </a:pPr>
            <a:r>
              <a:rPr lang="nb-NO" sz="2400" dirty="0">
                <a:latin typeface="Oslo Sans Office" panose="02000000000000000000" pitchFamily="2" charset="0"/>
              </a:rPr>
              <a:t>Kontaktlærer og baseleder (melding eller telefon innenfor arbeidstiden)</a:t>
            </a:r>
          </a:p>
          <a:p>
            <a:pPr marL="342900" indent="-342900">
              <a:buFontTx/>
              <a:buChar char="-"/>
            </a:pPr>
            <a:r>
              <a:rPr lang="nb-NO" sz="2400" dirty="0">
                <a:latin typeface="Oslo Sans Office" panose="02000000000000000000" pitchFamily="2" charset="0"/>
              </a:rPr>
              <a:t>Konstruktiv og undrende dialog </a:t>
            </a:r>
          </a:p>
          <a:p>
            <a:pPr marL="342900" indent="-342900">
              <a:buFontTx/>
              <a:buChar char="-"/>
            </a:pPr>
            <a:r>
              <a:rPr lang="nb-NO" sz="2400" dirty="0">
                <a:latin typeface="Oslo Sans Office" panose="02000000000000000000" pitchFamily="2" charset="0"/>
              </a:rPr>
              <a:t>Ikke snakk negativt om andre barn, skolen, lærere og andre ansatte foran barna</a:t>
            </a:r>
          </a:p>
          <a:p>
            <a:pPr marL="342900" indent="-342900">
              <a:buFontTx/>
              <a:buChar char="-"/>
            </a:pPr>
            <a:r>
              <a:rPr lang="nb-NO" sz="2400" dirty="0">
                <a:latin typeface="Oslo Sans Office" panose="02000000000000000000" pitchFamily="2" charset="0"/>
              </a:rPr>
              <a:t>God dialog med hverandre også når det er vanskelig </a:t>
            </a:r>
          </a:p>
          <a:p>
            <a:pPr marL="342900" indent="-342900">
              <a:buFontTx/>
              <a:buChar char="-"/>
            </a:pPr>
            <a:r>
              <a:rPr lang="nb-NO" sz="2400" dirty="0">
                <a:latin typeface="Oslo Sans Office" panose="02000000000000000000" pitchFamily="2" charset="0"/>
              </a:rPr>
              <a:t>Gi ros, smil og hils på ansatte, hverandre og barna </a:t>
            </a:r>
          </a:p>
          <a:p>
            <a:pPr marL="342900" indent="-342900">
              <a:buFontTx/>
              <a:buChar char="-"/>
            </a:pPr>
            <a:r>
              <a:rPr lang="nb-NO" sz="2400" dirty="0">
                <a:latin typeface="Oslo Sans Office" panose="02000000000000000000" pitchFamily="2" charset="0"/>
              </a:rPr>
              <a:t>Vi vil bli bedre; gi tilbakemeldinger og still spørsmål når noe ikke fungerer </a:t>
            </a:r>
          </a:p>
          <a:p>
            <a:endParaRPr lang="nb-NO" sz="2800" b="0" i="0" u="none" strike="noStrike" cap="none" spc="0" normalizeH="0" baseline="0" dirty="0">
              <a:ln>
                <a:noFill/>
              </a:ln>
              <a:solidFill>
                <a:srgbClr val="000000"/>
              </a:solidFill>
              <a:effectLst/>
              <a:uFillTx/>
              <a:latin typeface="Oslo Sans Office Normal"/>
              <a:ea typeface="Oslo Sans Office Normal"/>
              <a:cs typeface="Oslo Sans Office Normal"/>
            </a:endParaRPr>
          </a:p>
          <a:p>
            <a:r>
              <a:rPr lang="nb-NO" sz="2800" b="1" dirty="0"/>
              <a:t>Samarbeid</a:t>
            </a:r>
            <a:r>
              <a:rPr lang="nb-NO" sz="2800" dirty="0"/>
              <a:t>:  </a:t>
            </a:r>
          </a:p>
          <a:p>
            <a:pPr marL="342900" indent="-342900">
              <a:buFontTx/>
              <a:buChar char="-"/>
            </a:pPr>
            <a:r>
              <a:rPr lang="nb-NO" sz="2400" b="0" i="0" u="none" strike="noStrike" cap="none" spc="0" normalizeH="0" baseline="0" dirty="0">
                <a:ln>
                  <a:noFill/>
                </a:ln>
                <a:solidFill>
                  <a:srgbClr val="000000"/>
                </a:solidFill>
                <a:effectLst/>
                <a:uFillTx/>
                <a:latin typeface="Oslo Sans Office Normal"/>
                <a:ea typeface="Oslo Sans Office Normal"/>
                <a:cs typeface="Oslo Sans Office Normal"/>
              </a:rPr>
              <a:t>Gjør hverandre gode og gjør oss gode. Da har barna deres størst sjanse for å lykkes og trives</a:t>
            </a:r>
          </a:p>
          <a:p>
            <a:pPr marL="342900" indent="-342900">
              <a:buFontTx/>
              <a:buChar char="-"/>
            </a:pPr>
            <a:r>
              <a:rPr lang="nb-NO" sz="2400" b="0" i="0" u="none" strike="noStrike" cap="none" spc="0" normalizeH="0" baseline="0" dirty="0">
                <a:ln>
                  <a:noFill/>
                </a:ln>
                <a:solidFill>
                  <a:srgbClr val="000000"/>
                </a:solidFill>
                <a:effectLst/>
                <a:uFillTx/>
                <a:latin typeface="Oslo Sans Office Normal"/>
                <a:ea typeface="Oslo Sans Office Normal"/>
                <a:cs typeface="Oslo Sans Office Normal"/>
              </a:rPr>
              <a:t>Bidra inn til fellesskapet og følg opp vennegrupper</a:t>
            </a:r>
          </a:p>
          <a:p>
            <a:pPr marL="342900" indent="-342900">
              <a:buFontTx/>
              <a:buChar char="-"/>
            </a:pPr>
            <a:r>
              <a:rPr lang="nb-NO" sz="2400" dirty="0"/>
              <a:t>Engasjer dere i FAU og som klassekontakter – valg i juni</a:t>
            </a:r>
            <a:endParaRPr lang="nb-NO" sz="2400" b="0" i="0" u="none" strike="noStrike" cap="none" spc="0" normalizeH="0" baseline="0" dirty="0">
              <a:ln>
                <a:noFill/>
              </a:ln>
              <a:solidFill>
                <a:srgbClr val="000000"/>
              </a:solidFill>
              <a:effectLst/>
              <a:uFillTx/>
              <a:latin typeface="Oslo Sans Office Normal"/>
              <a:ea typeface="Oslo Sans Office Normal"/>
              <a:cs typeface="Oslo Sans Office Normal"/>
            </a:endParaRPr>
          </a:p>
          <a:p>
            <a:pPr marL="342900" indent="-342900">
              <a:buFontTx/>
              <a:buChar char="-"/>
            </a:pPr>
            <a:endParaRPr lang="nb-NO" sz="2400" b="0" i="0" u="none" strike="noStrike" cap="none" spc="0" normalizeH="0" baseline="0" dirty="0">
              <a:ln>
                <a:noFill/>
              </a:ln>
              <a:solidFill>
                <a:srgbClr val="000000"/>
              </a:solidFill>
              <a:effectLst/>
              <a:uFillTx/>
              <a:latin typeface="Oslo Sans Office Normal"/>
              <a:ea typeface="Oslo Sans Office Normal"/>
              <a:cs typeface="Oslo Sans Office Normal"/>
            </a:endParaRPr>
          </a:p>
          <a:p>
            <a:pPr marL="342900" indent="-342900">
              <a:buFontTx/>
              <a:buChar char="-"/>
            </a:pPr>
            <a:endParaRPr lang="nb-NO" sz="2400" b="0" i="0" u="none" strike="noStrike" cap="none" spc="0" normalizeH="0" baseline="0" dirty="0">
              <a:ln>
                <a:noFill/>
              </a:ln>
              <a:solidFill>
                <a:srgbClr val="000000"/>
              </a:solidFill>
              <a:effectLst/>
              <a:uFillTx/>
              <a:latin typeface="Oslo Sans Office Normal"/>
              <a:ea typeface="Oslo Sans Office Normal"/>
              <a:cs typeface="Oslo Sans Office Normal"/>
            </a:endParaRPr>
          </a:p>
        </p:txBody>
      </p:sp>
    </p:spTree>
    <p:extLst>
      <p:ext uri="{BB962C8B-B14F-4D97-AF65-F5344CB8AC3E}">
        <p14:creationId xmlns:p14="http://schemas.microsoft.com/office/powerpoint/2010/main" val="26145489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180D039-8638-1884-7643-601FC9B2864B}"/>
              </a:ext>
            </a:extLst>
          </p:cNvPr>
          <p:cNvPicPr>
            <a:picLocks noChangeAspect="1"/>
          </p:cNvPicPr>
          <p:nvPr/>
        </p:nvPicPr>
        <p:blipFill>
          <a:blip r:embed="rId2"/>
          <a:stretch>
            <a:fillRect/>
          </a:stretch>
        </p:blipFill>
        <p:spPr>
          <a:xfrm>
            <a:off x="3524865" y="500013"/>
            <a:ext cx="9951433" cy="8753574"/>
          </a:xfrm>
          <a:prstGeom prst="rect">
            <a:avLst/>
          </a:prstGeom>
        </p:spPr>
      </p:pic>
    </p:spTree>
    <p:extLst>
      <p:ext uri="{BB962C8B-B14F-4D97-AF65-F5344CB8AC3E}">
        <p14:creationId xmlns:p14="http://schemas.microsoft.com/office/powerpoint/2010/main" val="8205801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12BE5FF0-B25A-B24E-64B1-845FD9FD3C8E}"/>
              </a:ext>
            </a:extLst>
          </p:cNvPr>
          <p:cNvSpPr txBox="1"/>
          <p:nvPr/>
        </p:nvSpPr>
        <p:spPr>
          <a:xfrm>
            <a:off x="3112135" y="936409"/>
            <a:ext cx="1001395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b-NO">
                <a:hlinkClick r:id="rId3"/>
              </a:rPr>
              <a:t>Samarbeid mellom foresatte, skaper vennskap for barna | Videos &amp; Movies </a:t>
            </a:r>
            <a:r>
              <a:rPr lang="nb-NO" err="1">
                <a:hlinkClick r:id="rId3"/>
              </a:rPr>
              <a:t>on</a:t>
            </a:r>
            <a:r>
              <a:rPr lang="nb-NO">
                <a:hlinkClick r:id="rId3"/>
              </a:rPr>
              <a:t> </a:t>
            </a:r>
            <a:r>
              <a:rPr lang="nb-NO" err="1">
                <a:hlinkClick r:id="rId3"/>
              </a:rPr>
              <a:t>Vimeo</a:t>
            </a:r>
            <a:endParaRPr lang="nb-NO"/>
          </a:p>
        </p:txBody>
      </p:sp>
      <p:pic>
        <p:nvPicPr>
          <p:cNvPr id="3" name="Bilde 2" descr="Et bilde som inneholder klær, person, innendørs, møbler">
            <a:extLst>
              <a:ext uri="{FF2B5EF4-FFF2-40B4-BE49-F238E27FC236}">
                <a16:creationId xmlns:a16="http://schemas.microsoft.com/office/drawing/2014/main" id="{1EBC0914-A2B7-FE99-9983-2586467A3A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6325" y="1689328"/>
            <a:ext cx="10739736" cy="7437574"/>
          </a:xfrm>
          <a:prstGeom prst="rect">
            <a:avLst/>
          </a:prstGeom>
        </p:spPr>
      </p:pic>
    </p:spTree>
    <p:extLst>
      <p:ext uri="{BB962C8B-B14F-4D97-AF65-F5344CB8AC3E}">
        <p14:creationId xmlns:p14="http://schemas.microsoft.com/office/powerpoint/2010/main" val="27268044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 name="Shape 243"/>
          <p:cNvSpPr txBox="1">
            <a:spLocks noGrp="1"/>
          </p:cNvSpPr>
          <p:nvPr>
            <p:ph type="title"/>
          </p:nvPr>
        </p:nvSpPr>
        <p:spPr/>
        <p:txBody>
          <a:bodyPr>
            <a:normAutofit/>
          </a:bodyPr>
          <a:lstStyle/>
          <a:p>
            <a:r>
              <a:rPr b="1" err="1"/>
              <a:t>Mål</a:t>
            </a:r>
            <a:r>
              <a:rPr b="1"/>
              <a:t> for </a:t>
            </a:r>
            <a:r>
              <a:rPr b="1" err="1"/>
              <a:t>møtet</a:t>
            </a:r>
            <a:r>
              <a:rPr b="1"/>
              <a:t>: </a:t>
            </a:r>
          </a:p>
        </p:txBody>
      </p:sp>
      <p:sp>
        <p:nvSpPr>
          <p:cNvPr id="2115" name="Shape 244"/>
          <p:cNvSpPr txBox="1">
            <a:spLocks noGrp="1"/>
          </p:cNvSpPr>
          <p:nvPr>
            <p:ph type="body" sz="half" idx="1"/>
          </p:nvPr>
        </p:nvSpPr>
        <p:spPr>
          <a:xfrm>
            <a:off x="982107" y="2463238"/>
            <a:ext cx="7681196" cy="5581187"/>
          </a:xfrm>
        </p:spPr>
        <p:txBody>
          <a:bodyPr lIns="0" tIns="0" rIns="0" bIns="0" anchor="t">
            <a:normAutofit/>
          </a:bodyPr>
          <a:lstStyle/>
          <a:p>
            <a:pPr marL="229870" indent="-229870">
              <a:buBlip>
                <a:blip r:embed="rId3"/>
              </a:buBlip>
            </a:pPr>
            <a:r>
              <a:rPr lang="nb-NO" sz="3200"/>
              <a:t>Gi dere innblikk i hva Holmen skole står for og hva som er viktig for oss</a:t>
            </a:r>
            <a:endParaRPr lang="nb-NO"/>
          </a:p>
          <a:p>
            <a:pPr marL="0" indent="0">
              <a:buNone/>
            </a:pPr>
            <a:endParaRPr lang="nb-NO" sz="3200"/>
          </a:p>
          <a:p>
            <a:pPr marL="229870" indent="-229870">
              <a:buBlip>
                <a:blip r:embed="rId3"/>
              </a:buBlip>
            </a:pPr>
            <a:r>
              <a:rPr lang="nb-NO" sz="3200"/>
              <a:t>Gi god informasjon om oppstart i skole og AKS </a:t>
            </a:r>
          </a:p>
          <a:p>
            <a:pPr marL="0" indent="0">
              <a:buNone/>
            </a:pPr>
            <a:endParaRPr lang="nb-NO" sz="3200"/>
          </a:p>
          <a:p>
            <a:pPr marL="229870" indent="-229870">
              <a:buBlip>
                <a:blip r:embed="rId3"/>
              </a:buBlip>
            </a:pPr>
            <a:r>
              <a:rPr lang="nb-NO" sz="3200"/>
              <a:t>Skape glede og forventning til skolestart 2026</a:t>
            </a:r>
          </a:p>
        </p:txBody>
      </p:sp>
      <p:pic>
        <p:nvPicPr>
          <p:cNvPr id="3" name="Bilde 2" descr="Dart i midten av et mål">
            <a:extLst>
              <a:ext uri="{FF2B5EF4-FFF2-40B4-BE49-F238E27FC236}">
                <a16:creationId xmlns:a16="http://schemas.microsoft.com/office/drawing/2014/main" id="{654C964F-C836-6252-5286-3E69307046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63303" y="10"/>
            <a:ext cx="8663307" cy="9753590"/>
          </a:xfrm>
          <a:prstGeom prst="rect">
            <a:avLst/>
          </a:prstGeom>
          <a:noFill/>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 name="Bilde 2" descr="Bild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7750" y="160348"/>
            <a:ext cx="8294779" cy="8699766"/>
          </a:xfrm>
          <a:prstGeom prst="rect">
            <a:avLst/>
          </a:prstGeom>
          <a:ln w="12700">
            <a:miter lim="400000"/>
          </a:ln>
        </p:spPr>
      </p:pic>
      <p:sp>
        <p:nvSpPr>
          <p:cNvPr id="3" name="TekstSylinder 2">
            <a:extLst>
              <a:ext uri="{FF2B5EF4-FFF2-40B4-BE49-F238E27FC236}">
                <a16:creationId xmlns:a16="http://schemas.microsoft.com/office/drawing/2014/main" id="{E5041C13-DBF3-4935-811B-18B84A2083D0}"/>
              </a:ext>
            </a:extLst>
          </p:cNvPr>
          <p:cNvSpPr txBox="1"/>
          <p:nvPr/>
        </p:nvSpPr>
        <p:spPr>
          <a:xfrm>
            <a:off x="810884" y="0"/>
            <a:ext cx="7194430" cy="8032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lang="nn-NO" b="0" i="1">
              <a:solidFill>
                <a:srgbClr val="303030"/>
              </a:solidFill>
              <a:effectLst/>
              <a:latin typeface="Roboto"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lang="nn-NO" i="1">
              <a:solidFill>
                <a:srgbClr val="303030"/>
              </a:solidFill>
              <a:latin typeface="Roboto"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lang="nn-NO" b="0" i="1">
              <a:solidFill>
                <a:srgbClr val="303030"/>
              </a:solidFill>
              <a:effectLst/>
              <a:latin typeface="Roboto" panose="020000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endParaRPr lang="nb-NO" i="1">
              <a:solidFill>
                <a:srgbClr val="303030"/>
              </a:solidFill>
              <a:latin typeface="Roboto" panose="02000000000000000000" pitchFamily="2" charset="0"/>
            </a:endParaRPr>
          </a:p>
          <a:p>
            <a:pPr>
              <a:lnSpc>
                <a:spcPct val="150000"/>
              </a:lnSpc>
            </a:pPr>
            <a:r>
              <a:rPr lang="nb-NO" sz="3200">
                <a:latin typeface="Oslo Sans Office" panose="02000000000000000000" pitchFamily="2" charset="0"/>
              </a:rPr>
              <a:t>Elevene skal utvikle kunnskap, kompetanse og holdninger for å kunne mestre livene sine og for å kunne delta i arbeid og fellesskap i samfunnet. </a:t>
            </a:r>
          </a:p>
          <a:p>
            <a:pPr>
              <a:lnSpc>
                <a:spcPct val="150000"/>
              </a:lnSpc>
            </a:pPr>
            <a:endParaRPr lang="nb-NO" sz="3200">
              <a:latin typeface="Oslo Sans Office" panose="02000000000000000000" pitchFamily="2" charset="0"/>
            </a:endParaRPr>
          </a:p>
          <a:p>
            <a:pPr>
              <a:lnSpc>
                <a:spcPct val="150000"/>
              </a:lnSpc>
            </a:pPr>
            <a:r>
              <a:rPr lang="nb-NO" sz="3200">
                <a:latin typeface="Oslo Sans Office" panose="02000000000000000000" pitchFamily="2" charset="0"/>
              </a:rPr>
              <a:t>De skal utvise skaperglede, engasjement og utforskertrang.</a:t>
            </a:r>
          </a:p>
          <a:p>
            <a:pPr marL="342900" indent="-342900">
              <a:lnSpc>
                <a:spcPct val="150000"/>
              </a:lnSpc>
              <a:buFont typeface="Symbol" panose="05050102010706020507" pitchFamily="18" charset="2"/>
              <a:buChar char=""/>
            </a:pPr>
            <a:endParaRPr lang="nn-NO" sz="2400">
              <a:latin typeface="Oslo Sans Office" panose="02000000000000000000" pitchFamily="2" charset="0"/>
            </a:endParaRPr>
          </a:p>
          <a:p>
            <a:pPr>
              <a:lnSpc>
                <a:spcPct val="150000"/>
              </a:lnSpc>
            </a:pPr>
            <a:r>
              <a:rPr lang="nn-NO" sz="1600">
                <a:latin typeface="Oslo Sans Office" panose="02000000000000000000" pitchFamily="2" charset="0"/>
              </a:rPr>
              <a:t>Utdrag </a:t>
            </a:r>
            <a:r>
              <a:rPr lang="nn-NO" sz="1600" err="1">
                <a:latin typeface="Oslo Sans Office" panose="02000000000000000000" pitchFamily="2" charset="0"/>
              </a:rPr>
              <a:t>fra</a:t>
            </a:r>
            <a:r>
              <a:rPr lang="nn-NO" sz="1600">
                <a:latin typeface="Oslo Sans Office" panose="02000000000000000000" pitchFamily="2" charset="0"/>
              </a:rPr>
              <a:t> </a:t>
            </a:r>
            <a:r>
              <a:rPr lang="nn-NO" sz="1600" err="1">
                <a:latin typeface="Oslo Sans Office" panose="02000000000000000000" pitchFamily="2" charset="0"/>
              </a:rPr>
              <a:t>opplæringens</a:t>
            </a:r>
            <a:r>
              <a:rPr lang="nn-NO" sz="1600">
                <a:latin typeface="Oslo Sans Office" panose="02000000000000000000" pitchFamily="2" charset="0"/>
              </a:rPr>
              <a:t> formålsparagraf, LK20  </a:t>
            </a:r>
            <a:endParaRPr lang="nb-NO" sz="1600">
              <a:latin typeface="Oslo Sans Office" panose="02000000000000000000" pitchFamily="2"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1228B18-43FF-F26B-62FD-CB2CE8E1334C}"/>
              </a:ext>
            </a:extLst>
          </p:cNvPr>
          <p:cNvSpPr>
            <a:spLocks noGrp="1"/>
          </p:cNvSpPr>
          <p:nvPr>
            <p:ph type="body" idx="1"/>
          </p:nvPr>
        </p:nvSpPr>
        <p:spPr>
          <a:xfrm>
            <a:off x="1267657" y="1270000"/>
            <a:ext cx="14800186" cy="7213600"/>
          </a:xfrm>
        </p:spPr>
        <p:txBody>
          <a:bodyPr>
            <a:normAutofit lnSpcReduction="10000"/>
          </a:bodyPr>
          <a:lstStyle/>
          <a:p>
            <a:pPr marL="0" indent="0">
              <a:buNone/>
            </a:pPr>
            <a:endParaRPr lang="nb-NO" sz="3600"/>
          </a:p>
          <a:p>
            <a:pPr marL="0" indent="0">
              <a:buNone/>
            </a:pPr>
            <a:endParaRPr lang="nb-NO" sz="2800"/>
          </a:p>
          <a:p>
            <a:r>
              <a:rPr lang="nb-NO" sz="2800"/>
              <a:t>Åpnet i 2018 </a:t>
            </a:r>
          </a:p>
          <a:p>
            <a:r>
              <a:rPr lang="nb-NO" sz="2800"/>
              <a:t>573 elever </a:t>
            </a:r>
          </a:p>
          <a:p>
            <a:r>
              <a:rPr lang="nb-NO" sz="2800"/>
              <a:t>PLUSS: 24 elever fordelt på 3 avdelinger. Autisme og store sammensatte funksjonsvansker </a:t>
            </a:r>
          </a:p>
          <a:p>
            <a:r>
              <a:rPr lang="nb-NO" sz="2800"/>
              <a:t>Ca. 115 ansatte, hvor 55 er pedagoger </a:t>
            </a:r>
          </a:p>
          <a:p>
            <a:r>
              <a:rPr lang="nb-NO" sz="2800"/>
              <a:t>AKS på 1.-7. trinn </a:t>
            </a:r>
          </a:p>
          <a:p>
            <a:pPr marL="0" indent="0">
              <a:buNone/>
            </a:pPr>
            <a:endParaRPr lang="nb-NO" sz="2800"/>
          </a:p>
          <a:p>
            <a:pPr marL="0" indent="0">
              <a:buNone/>
            </a:pPr>
            <a:r>
              <a:rPr lang="nb-NO" sz="2800" b="1" err="1"/>
              <a:t>Satningsområder</a:t>
            </a:r>
            <a:r>
              <a:rPr lang="nb-NO" sz="2800" b="1"/>
              <a:t> inneværende skoleår: </a:t>
            </a:r>
          </a:p>
          <a:p>
            <a:pPr>
              <a:buFont typeface="Wingdings" panose="05000000000000000000" pitchFamily="2" charset="2"/>
              <a:buChar char="Ø"/>
            </a:pPr>
            <a:r>
              <a:rPr lang="nb-NO" sz="2800" err="1"/>
              <a:t>Fellesskapende</a:t>
            </a:r>
            <a:r>
              <a:rPr lang="nb-NO" sz="2800"/>
              <a:t> undervisning med fokus på inkludering, samarbeid og elevaktiv undervisning </a:t>
            </a:r>
          </a:p>
          <a:p>
            <a:pPr>
              <a:buFont typeface="Wingdings" panose="05000000000000000000" pitchFamily="2" charset="2"/>
              <a:buChar char="Ø"/>
            </a:pPr>
            <a:r>
              <a:rPr lang="nb-NO" sz="2800"/>
              <a:t>Periodeplanverk og god forståelse av LK20 – skoleåret deles i 6 temaer som er felles for hele skolen </a:t>
            </a:r>
          </a:p>
          <a:p>
            <a:pPr>
              <a:buFont typeface="Wingdings" panose="05000000000000000000" pitchFamily="2" charset="2"/>
              <a:buChar char="Ø"/>
            </a:pPr>
            <a:r>
              <a:rPr lang="nb-NO" sz="2800"/>
              <a:t>God ressursutnyttelse i alle ledd</a:t>
            </a:r>
          </a:p>
          <a:p>
            <a:pPr>
              <a:buFont typeface="Wingdings" panose="05000000000000000000" pitchFamily="2" charset="2"/>
              <a:buChar char="Ø"/>
            </a:pPr>
            <a:r>
              <a:rPr lang="nb-NO" sz="2800"/>
              <a:t>Godt samarbeid mellom skole og hjem </a:t>
            </a:r>
          </a:p>
          <a:p>
            <a:pPr marL="0" indent="0">
              <a:buNone/>
            </a:pPr>
            <a:endParaRPr lang="nb-NO"/>
          </a:p>
          <a:p>
            <a:pPr marL="0" indent="0">
              <a:buNone/>
            </a:pPr>
            <a:endParaRPr lang="nb-NO"/>
          </a:p>
          <a:p>
            <a:pPr marL="0" indent="0">
              <a:buNone/>
            </a:pPr>
            <a:endParaRPr lang="nb-NO"/>
          </a:p>
          <a:p>
            <a:pPr marL="0" indent="0">
              <a:buNone/>
            </a:pPr>
            <a:endParaRPr lang="nb-NO"/>
          </a:p>
          <a:p>
            <a:pPr marL="0" indent="0">
              <a:buNone/>
            </a:pPr>
            <a:endParaRPr lang="nb-NO"/>
          </a:p>
          <a:p>
            <a:pPr marL="0" indent="0">
              <a:buNone/>
            </a:pPr>
            <a:endParaRPr lang="nb-NO"/>
          </a:p>
          <a:p>
            <a:endParaRPr lang="nb-NO"/>
          </a:p>
          <a:p>
            <a:pPr marL="0" indent="0">
              <a:buNone/>
            </a:pPr>
            <a:endParaRPr lang="nb-NO"/>
          </a:p>
          <a:p>
            <a:pPr marL="0" indent="0">
              <a:buNone/>
            </a:pPr>
            <a:endParaRPr lang="nb-NO"/>
          </a:p>
        </p:txBody>
      </p:sp>
      <p:sp>
        <p:nvSpPr>
          <p:cNvPr id="3" name="Rektangel 2">
            <a:extLst>
              <a:ext uri="{FF2B5EF4-FFF2-40B4-BE49-F238E27FC236}">
                <a16:creationId xmlns:a16="http://schemas.microsoft.com/office/drawing/2014/main" id="{BA95C934-3FB3-73BC-6C8E-A6FCC48D2E8C}"/>
              </a:ext>
            </a:extLst>
          </p:cNvPr>
          <p:cNvSpPr/>
          <p:nvPr/>
        </p:nvSpPr>
        <p:spPr>
          <a:xfrm>
            <a:off x="2427099" y="261519"/>
            <a:ext cx="12481302" cy="2246769"/>
          </a:xfrm>
          <a:prstGeom prst="rect">
            <a:avLst/>
          </a:prstGeom>
          <a:noFill/>
        </p:spPr>
        <p:txBody>
          <a:bodyPr wrap="none" lIns="91440" tIns="45720" rIns="91440" bIns="45720">
            <a:spAutoFit/>
          </a:bodyPr>
          <a:lstStyle/>
          <a:p>
            <a:pPr algn="ctr"/>
            <a:r>
              <a:rPr lang="nb-NO" sz="5400"/>
              <a:t>Holmen skole – vi strekker oss lenger</a:t>
            </a:r>
          </a:p>
          <a:p>
            <a:pPr algn="ctr"/>
            <a:r>
              <a:rPr lang="nb-NO" sz="3200">
                <a:solidFill>
                  <a:srgbClr val="0070C0"/>
                </a:solidFill>
              </a:rPr>
              <a:t>RAUS – ROBUST – UTFORSKENDE </a:t>
            </a:r>
          </a:p>
          <a:p>
            <a:pPr algn="ctr"/>
            <a:endParaRPr lang="nb-NO"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643588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6627" y="411444"/>
            <a:ext cx="15703561" cy="1536174"/>
          </a:xfrm>
        </p:spPr>
        <p:txBody>
          <a:bodyPr/>
          <a:lstStyle/>
          <a:p>
            <a:r>
              <a:rPr lang="nb-NO"/>
              <a:t>Møtepunkter før skolestart i august: </a:t>
            </a:r>
          </a:p>
        </p:txBody>
      </p:sp>
      <p:sp>
        <p:nvSpPr>
          <p:cNvPr id="3" name="Plassholder for tekst 2"/>
          <p:cNvSpPr>
            <a:spLocks noGrp="1"/>
          </p:cNvSpPr>
          <p:nvPr>
            <p:ph type="body" idx="1"/>
          </p:nvPr>
        </p:nvSpPr>
        <p:spPr>
          <a:xfrm>
            <a:off x="886627" y="1798320"/>
            <a:ext cx="15703561" cy="6928149"/>
          </a:xfrm>
        </p:spPr>
        <p:txBody>
          <a:bodyPr lIns="65022" tIns="65022" rIns="65022" bIns="65022" anchor="t">
            <a:normAutofit fontScale="55000" lnSpcReduction="20000"/>
          </a:bodyPr>
          <a:lstStyle/>
          <a:p>
            <a:pPr marL="471170" indent="-471170">
              <a:buFont typeface="Arial" panose="020B0604020202020204" pitchFamily="34" charset="0"/>
              <a:buChar char="•"/>
            </a:pPr>
            <a:r>
              <a:rPr lang="nb-NO" sz="5700" b="1">
                <a:latin typeface="Oslo Sans"/>
              </a:rPr>
              <a:t>Åpne ettermiddager på AKS </a:t>
            </a:r>
            <a:r>
              <a:rPr lang="nb-NO" sz="5700">
                <a:solidFill>
                  <a:schemeClr val="tx1"/>
                </a:solidFill>
                <a:latin typeface="Oslo Sans"/>
              </a:rPr>
              <a:t>14. og 15. april kl. 16.30 – 17.30</a:t>
            </a:r>
            <a:endParaRPr lang="nb-NO">
              <a:solidFill>
                <a:schemeClr val="tx1"/>
              </a:solidFill>
            </a:endParaRPr>
          </a:p>
          <a:p>
            <a:pPr marL="0" indent="0">
              <a:buNone/>
            </a:pPr>
            <a:endParaRPr lang="nb-NO" sz="5700">
              <a:solidFill>
                <a:schemeClr val="tx1"/>
              </a:solidFill>
              <a:latin typeface="Oslo Sans"/>
            </a:endParaRPr>
          </a:p>
          <a:p>
            <a:pPr marL="471170" indent="-471170">
              <a:buFont typeface="Arial" panose="020B0604020202020204" pitchFamily="34" charset="0"/>
              <a:buChar char="•"/>
            </a:pPr>
            <a:r>
              <a:rPr lang="nb-NO" sz="5700" b="1">
                <a:latin typeface="Oslo Sans"/>
              </a:rPr>
              <a:t>Barnehagebesøksdager </a:t>
            </a:r>
            <a:r>
              <a:rPr lang="nb-NO" sz="5700">
                <a:latin typeface="Oslo Sans"/>
              </a:rPr>
              <a:t>(vi sender invitasjon til barnehagene)</a:t>
            </a:r>
          </a:p>
          <a:p>
            <a:pPr marL="906145" lvl="1" indent="-448945"/>
            <a:r>
              <a:rPr lang="nb-NO" sz="5700">
                <a:latin typeface="Oslo Sans"/>
              </a:rPr>
              <a:t>4.mai kl. 9.00 – 10.00</a:t>
            </a:r>
          </a:p>
          <a:p>
            <a:pPr marL="906145" lvl="1" indent="-448945"/>
            <a:r>
              <a:rPr lang="nb-NO" sz="5700">
                <a:latin typeface="Oslo Sans"/>
              </a:rPr>
              <a:t>6.mai kl. 9.00 – 10.00</a:t>
            </a:r>
          </a:p>
          <a:p>
            <a:pPr marL="0" indent="0">
              <a:buNone/>
            </a:pPr>
            <a:endParaRPr lang="nb-NO" sz="5700">
              <a:solidFill>
                <a:schemeClr val="tx1"/>
              </a:solidFill>
              <a:latin typeface="Oslo Sans"/>
            </a:endParaRPr>
          </a:p>
          <a:p>
            <a:pPr marL="471170" indent="-471170">
              <a:buFont typeface="Arial" panose="020B0604020202020204" pitchFamily="34" charset="0"/>
              <a:buChar char="•"/>
            </a:pPr>
            <a:r>
              <a:rPr lang="nb-NO" sz="5700" b="1">
                <a:latin typeface="Oslo Sans"/>
              </a:rPr>
              <a:t>Førskoledag </a:t>
            </a:r>
            <a:r>
              <a:rPr lang="nb-NO" sz="5700">
                <a:latin typeface="Oslo Sans"/>
              </a:rPr>
              <a:t>tirsdag</a:t>
            </a:r>
            <a:r>
              <a:rPr lang="nb-NO" sz="5700" b="1">
                <a:latin typeface="Oslo Sans"/>
              </a:rPr>
              <a:t> </a:t>
            </a:r>
            <a:r>
              <a:rPr lang="nb-NO" sz="5700">
                <a:latin typeface="Oslo Sans"/>
              </a:rPr>
              <a:t>9. juni kl. 14.30 – 16.00 </a:t>
            </a:r>
            <a:endParaRPr lang="nb-NO" sz="5700">
              <a:highlight>
                <a:srgbClr val="FFFF00"/>
              </a:highlight>
              <a:latin typeface="Oslo Sans"/>
            </a:endParaRPr>
          </a:p>
          <a:p>
            <a:pPr>
              <a:buFont typeface="Arial" panose="020B0604020202020204" pitchFamily="34" charset="0"/>
              <a:buChar char="•"/>
            </a:pPr>
            <a:endParaRPr lang="nb-NO" sz="5700">
              <a:latin typeface="Oslo Sans"/>
            </a:endParaRPr>
          </a:p>
          <a:p>
            <a:pPr marL="471170" indent="-471170">
              <a:buFont typeface="Arial" panose="020B0604020202020204" pitchFamily="34" charset="0"/>
              <a:buChar char="•"/>
            </a:pPr>
            <a:r>
              <a:rPr lang="nb-NO" sz="5700" b="1">
                <a:latin typeface="Oslo Sans"/>
              </a:rPr>
              <a:t>AKS åpner </a:t>
            </a:r>
            <a:r>
              <a:rPr lang="nb-NO" sz="5700">
                <a:latin typeface="Oslo Sans"/>
              </a:rPr>
              <a:t>mandag 3.august</a:t>
            </a:r>
          </a:p>
          <a:p>
            <a:pPr marL="0" indent="0">
              <a:buNone/>
            </a:pPr>
            <a:endParaRPr lang="nb-NO" sz="5700">
              <a:latin typeface="Oslo Sans"/>
            </a:endParaRPr>
          </a:p>
          <a:p>
            <a:pPr marL="471170" indent="-471170">
              <a:buFont typeface="Arial" panose="020B0604020202020204" pitchFamily="34" charset="0"/>
              <a:buChar char="•"/>
            </a:pPr>
            <a:r>
              <a:rPr lang="nb-NO" sz="5700" b="1">
                <a:latin typeface="Oslo Sans"/>
              </a:rPr>
              <a:t>Første skoledag</a:t>
            </a:r>
            <a:r>
              <a:rPr lang="nb-NO" sz="5700">
                <a:latin typeface="Oslo Sans"/>
              </a:rPr>
              <a:t> mandag 17. august kl. 10.00</a:t>
            </a:r>
          </a:p>
          <a:p>
            <a:pPr marL="0" indent="0">
              <a:buNone/>
            </a:pPr>
            <a:endParaRPr lang="nb-NO" sz="5700">
              <a:latin typeface="Oslo Sans"/>
            </a:endParaRPr>
          </a:p>
          <a:p>
            <a:pPr marL="471170" indent="-471170">
              <a:buFont typeface="Arial" panose="020B0604020202020204" pitchFamily="34" charset="0"/>
              <a:buChar char="•"/>
            </a:pPr>
            <a:r>
              <a:rPr lang="nb-NO" sz="5700" b="1">
                <a:latin typeface="Oslo Sans"/>
              </a:rPr>
              <a:t>Overføringsmøter</a:t>
            </a:r>
            <a:r>
              <a:rPr lang="nb-NO" sz="5700">
                <a:latin typeface="Oslo Sans"/>
              </a:rPr>
              <a:t> for elever med spesielle behov/spesialpedagogisk hjelp i barnehagen i løpet av våren. Barnehagene tar kontakt med skolen. Skolen kaller inn til møte med barnehage og foresatte (PPT ved behov). </a:t>
            </a:r>
          </a:p>
          <a:p>
            <a:pPr marL="0" indent="0">
              <a:buNone/>
            </a:pPr>
            <a:endParaRPr lang="nb-NO"/>
          </a:p>
        </p:txBody>
      </p:sp>
    </p:spTree>
    <p:extLst>
      <p:ext uri="{BB962C8B-B14F-4D97-AF65-F5344CB8AC3E}">
        <p14:creationId xmlns:p14="http://schemas.microsoft.com/office/powerpoint/2010/main" val="670208385"/>
      </p:ext>
    </p:extLst>
  </p:cSld>
  <p:clrMapOvr>
    <a:masterClrMapping/>
  </p:clrMapOvr>
  <p:transition spd="med"/>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slo 2019 / positiv">
  <a:themeElements>
    <a:clrScheme name="Oslo 2019 / positiv">
      <a:dk1>
        <a:srgbClr val="000000"/>
      </a:dk1>
      <a:lt1>
        <a:srgbClr val="FFFFFF"/>
      </a:lt1>
      <a:dk2>
        <a:srgbClr val="A7A7A7"/>
      </a:dk2>
      <a:lt2>
        <a:srgbClr val="535353"/>
      </a:lt2>
      <a:accent1>
        <a:srgbClr val="034B45"/>
      </a:accent1>
      <a:accent2>
        <a:srgbClr val="4EF8B6"/>
      </a:accent2>
      <a:accent3>
        <a:srgbClr val="C7F6C9"/>
      </a:accent3>
      <a:accent4>
        <a:srgbClr val="6FE9FF"/>
      </a:accent4>
      <a:accent5>
        <a:srgbClr val="FF8274"/>
      </a:accent5>
      <a:accent6>
        <a:srgbClr val="F9C66B"/>
      </a:accent6>
      <a:hlink>
        <a:srgbClr val="0000FF"/>
      </a:hlink>
      <a:folHlink>
        <a:srgbClr val="FF00FF"/>
      </a:folHlink>
    </a:clrScheme>
    <a:fontScheme name="Oslo 2019 / positiv">
      <a:majorFont>
        <a:latin typeface="Helvetica"/>
        <a:ea typeface="Helvetica"/>
        <a:cs typeface="Helvetica"/>
      </a:majorFont>
      <a:minorFont>
        <a:latin typeface="Helvetica Neue"/>
        <a:ea typeface="Helvetica Neue"/>
        <a:cs typeface="Helvetica Neue"/>
      </a:minorFont>
    </a:fontScheme>
    <a:fmtScheme name="Oslo 2019 / positiv">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Oslo Sans Office Normal"/>
            <a:ea typeface="Oslo Sans Office Normal"/>
            <a:cs typeface="Oslo Sans Office Normal"/>
            <a:sym typeface="Oslo Sans Office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df89f0-7e58-4bc9-a9cd-47d3e04a1f36" xsi:nil="true"/>
    <lcf76f155ced4ddcb4097134ff3c332f xmlns="0923dd77-a0c2-406a-be7f-4546ed2d970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333D44AC4A8474F8B3C2DF88B1D7214" ma:contentTypeVersion="16" ma:contentTypeDescription="Opprett et nytt dokument." ma:contentTypeScope="" ma:versionID="666153951180a0fc46cea90412effc02">
  <xsd:schema xmlns:xsd="http://www.w3.org/2001/XMLSchema" xmlns:xs="http://www.w3.org/2001/XMLSchema" xmlns:p="http://schemas.microsoft.com/office/2006/metadata/properties" xmlns:ns2="0923dd77-a0c2-406a-be7f-4546ed2d970d" xmlns:ns3="94df89f0-7e58-4bc9-a9cd-47d3e04a1f36" targetNamespace="http://schemas.microsoft.com/office/2006/metadata/properties" ma:root="true" ma:fieldsID="e1bf5b7a6c57059a639fd8b163f66441" ns2:_="" ns3:_="">
    <xsd:import namespace="0923dd77-a0c2-406a-be7f-4546ed2d970d"/>
    <xsd:import namespace="94df89f0-7e58-4bc9-a9cd-47d3e04a1f3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DateTaken"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3dd77-a0c2-406a-be7f-4546ed2d9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emerkelapper" ma:readOnly="false" ma:fieldId="{5cf76f15-5ced-4ddc-b409-7134ff3c332f}" ma:taxonomyMulti="true" ma:sspId="d2bf785b-8fef-4b70-b2f9-38d45fd2cc1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f89f0-7e58-4bc9-a9cd-47d3e04a1f3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f0fb987-ff6c-4eab-8f46-c1cbb8b369ae}" ma:internalName="TaxCatchAll" ma:showField="CatchAllData" ma:web="94df89f0-7e58-4bc9-a9cd-47d3e04a1f3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B7EB08-7B0F-4F7F-A1A9-D079DE65BCFD}">
  <ds:schemaRefs>
    <ds:schemaRef ds:uri="http://purl.org/dc/elements/1.1/"/>
    <ds:schemaRef ds:uri="http://schemas.microsoft.com/office/2006/documentManagement/types"/>
    <ds:schemaRef ds:uri="94df89f0-7e58-4bc9-a9cd-47d3e04a1f36"/>
    <ds:schemaRef ds:uri="http://schemas.microsoft.com/office/2006/metadata/properties"/>
    <ds:schemaRef ds:uri="http://schemas.openxmlformats.org/package/2006/metadata/core-properties"/>
    <ds:schemaRef ds:uri="http://purl.org/dc/terms/"/>
    <ds:schemaRef ds:uri="0923dd77-a0c2-406a-be7f-4546ed2d970d"/>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445324E-39C9-4219-9044-76452D4BC2EA}">
  <ds:schemaRefs>
    <ds:schemaRef ds:uri="0923dd77-a0c2-406a-be7f-4546ed2d970d"/>
    <ds:schemaRef ds:uri="94df89f0-7e58-4bc9-a9cd-47d3e04a1f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70824A-0C5D-45C5-A1B0-516965A8CF32}">
  <ds:schemaRefs>
    <ds:schemaRef ds:uri="http://schemas.microsoft.com/sharepoint/v3/contenttype/forms"/>
  </ds:schemaRefs>
</ds:datastoreItem>
</file>

<file path=docMetadata/LabelInfo.xml><?xml version="1.0" encoding="utf-8"?>
<clbl:labelList xmlns:clbl="http://schemas.microsoft.com/office/2020/mipLabelMetadata">
  <clbl:label id="{a5a66368-d49e-4bf5-af9a-6ccbf48e6655}" enabled="0" method="" siteId="{a5a66368-d49e-4bf5-af9a-6ccbf48e6655}" removed="1"/>
</clbl:labelList>
</file>

<file path=docProps/app.xml><?xml version="1.0" encoding="utf-8"?>
<Properties xmlns="http://schemas.openxmlformats.org/officeDocument/2006/extended-properties" xmlns:vt="http://schemas.openxmlformats.org/officeDocument/2006/docPropsVTypes">
  <Template/>
  <TotalTime>205</TotalTime>
  <Words>3858</Words>
  <Application>Microsoft Office PowerPoint</Application>
  <PresentationFormat>Custom</PresentationFormat>
  <Paragraphs>428</Paragraphs>
  <Slides>38</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Aptos</vt:lpstr>
      <vt:lpstr>Aptos Display</vt:lpstr>
      <vt:lpstr>Arial</vt:lpstr>
      <vt:lpstr>Calibri</vt:lpstr>
      <vt:lpstr>Calibri Light</vt:lpstr>
      <vt:lpstr>Helvetica Neue</vt:lpstr>
      <vt:lpstr>Open Sans</vt:lpstr>
      <vt:lpstr>Oslo Sans</vt:lpstr>
      <vt:lpstr>Oslo Sans Office</vt:lpstr>
      <vt:lpstr>Oslo Sans Office Normal</vt:lpstr>
      <vt:lpstr>Roboto</vt:lpstr>
      <vt:lpstr>Symbol</vt:lpstr>
      <vt:lpstr>Wingdings</vt:lpstr>
      <vt:lpstr>Office-tema</vt:lpstr>
      <vt:lpstr>Velkommen til foreldremøte 19. mars </vt:lpstr>
      <vt:lpstr>Samarbeid Ready IF og Holmen skole.</vt:lpstr>
      <vt:lpstr>PowerPoint Presentation</vt:lpstr>
      <vt:lpstr>PowerPoint Presentation</vt:lpstr>
      <vt:lpstr>PowerPoint Presentation</vt:lpstr>
      <vt:lpstr>Mål for møtet: </vt:lpstr>
      <vt:lpstr>PowerPoint Presentation</vt:lpstr>
      <vt:lpstr>PowerPoint Presentation</vt:lpstr>
      <vt:lpstr>Møtepunkter før skolestart i august: </vt:lpstr>
      <vt:lpstr>Overgangen fra barnehage til skole: </vt:lpstr>
      <vt:lpstr>Informasjonsskriv fra barnehagen til skolen</vt:lpstr>
      <vt:lpstr>Litt om 6-åringen </vt:lpstr>
      <vt:lpstr>PowerPoint Presentation</vt:lpstr>
      <vt:lpstr>Det er mange enkeltindivider: </vt:lpstr>
      <vt:lpstr>Sosial kompetanse og selvregulering:  </vt:lpstr>
      <vt:lpstr>Dette er det lurt å trene på:</vt:lpstr>
      <vt:lpstr> 1. trinn på Holmen skole</vt:lpstr>
      <vt:lpstr>Prosess, skoletilhørighet 1. trinn 2026</vt:lpstr>
      <vt:lpstr>Hva er viktig for oss</vt:lpstr>
      <vt:lpstr>Organisering av elevene på 1. trinn </vt:lpstr>
      <vt:lpstr>Voksne på 1. trinn </vt:lpstr>
      <vt:lpstr>«Planetgrupper»</vt:lpstr>
      <vt:lpstr>Sammensetning av klasser til 2. trinn</vt:lpstr>
      <vt:lpstr>Sammensetning av klasser 2. trinn</vt:lpstr>
      <vt:lpstr>Overgangen fra fargegrupper til klasser</vt:lpstr>
      <vt:lpstr>Vi starter hver morgen med felles lek</vt:lpstr>
      <vt:lpstr>Læringsbrett eller blyant og papir?</vt:lpstr>
      <vt:lpstr>Nådde vi målene for møtet? </vt:lpstr>
      <vt:lpstr>PowerPoint Presentation</vt:lpstr>
      <vt:lpstr>PowerPoint Presentation</vt:lpstr>
      <vt:lpstr>PowerPoint Presentation</vt:lpstr>
      <vt:lpstr>PowerPoint Presentation</vt:lpstr>
      <vt:lpstr>Søk om plass på AKS</vt:lpstr>
      <vt:lpstr>Foreldreportalen Vigilo</vt:lpstr>
      <vt:lpstr>Åpne AKS-dager</vt:lpstr>
      <vt:lpstr>SommerAKS i August 2026</vt:lpstr>
      <vt:lpstr>Tusen takk for oss og så gleder vi oss til å se dere på besøksdager i April og selvsagt i August!</vt:lpstr>
      <vt:lpstr>Et godt skole-hjem samarbeid – hva skal til?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foreldremøte</dc:title>
  <dc:creator>Tor Tangen</dc:creator>
  <cp:lastModifiedBy>Kristoffer Berntsen</cp:lastModifiedBy>
  <cp:revision>3</cp:revision>
  <cp:lastPrinted>2025-03-19T16:20:36Z</cp:lastPrinted>
  <dcterms:modified xsi:type="dcterms:W3CDTF">2026-03-25T13:36:43Z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797000</vt:r8>
  </property>
  <property fmtid="{D5CDD505-2E9C-101B-9397-08002B2CF9AE}" pid="3" name="ContentTypeId">
    <vt:lpwstr>0x0101004333D44AC4A8474F8B3C2DF88B1D7214</vt:lpwstr>
  </property>
  <property fmtid="{D5CDD505-2E9C-101B-9397-08002B2CF9AE}" pid="4" name="MediaServiceImageTags">
    <vt:lpwstr/>
  </property>
</Properties>
</file>