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9"/>
  </p:notesMasterIdLst>
  <p:sldIdLst>
    <p:sldId id="397" r:id="rId5"/>
    <p:sldId id="39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MV Boli" panose="02000500030200090000" pitchFamily="2" charset="0"/>
      <p:regular r:id="rId22"/>
    </p:embeddedFont>
    <p:embeddedFont>
      <p:font typeface="Oslo Sans Office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7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D2"/>
    <a:srgbClr val="7D6BAF"/>
    <a:srgbClr val="6FE9FF"/>
    <a:srgbClr val="272D59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682"/>
  </p:normalViewPr>
  <p:slideViewPr>
    <p:cSldViewPr snapToGrid="0" snapToObjects="1" showGuides="1">
      <p:cViewPr varScale="1">
        <p:scale>
          <a:sx n="65" d="100"/>
          <a:sy n="65" d="100"/>
        </p:scale>
        <p:origin x="678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e Talåsen Boye" userId="840777b3-423f-4918-8718-977be85265c7" providerId="ADAL" clId="{65AE4B11-6971-4954-B3AA-D25B6DEF6876}"/>
    <pc:docChg chg="undo custSel addSld delSld modSld sldOrd modSection">
      <pc:chgData name="Bente Talåsen Boye" userId="840777b3-423f-4918-8718-977be85265c7" providerId="ADAL" clId="{65AE4B11-6971-4954-B3AA-D25B6DEF6876}" dt="2022-02-09T10:21:24.387" v="23" actId="47"/>
      <pc:docMkLst>
        <pc:docMk/>
      </pc:docMkLst>
      <pc:sldChg chg="modSp del mod">
        <pc:chgData name="Bente Talåsen Boye" userId="840777b3-423f-4918-8718-977be85265c7" providerId="ADAL" clId="{65AE4B11-6971-4954-B3AA-D25B6DEF6876}" dt="2022-02-09T10:20:04.459" v="13" actId="47"/>
        <pc:sldMkLst>
          <pc:docMk/>
          <pc:sldMk cId="3452042878" sldId="391"/>
        </pc:sldMkLst>
        <pc:spChg chg="mod">
          <ac:chgData name="Bente Talåsen Boye" userId="840777b3-423f-4918-8718-977be85265c7" providerId="ADAL" clId="{65AE4B11-6971-4954-B3AA-D25B6DEF6876}" dt="2022-02-09T10:19:52.915" v="10" actId="20577"/>
          <ac:spMkLst>
            <pc:docMk/>
            <pc:sldMk cId="3452042878" sldId="391"/>
            <ac:spMk id="52" creationId="{00000000-0000-0000-0000-000000000000}"/>
          </ac:spMkLst>
        </pc:spChg>
        <pc:spChg chg="mod">
          <ac:chgData name="Bente Talåsen Boye" userId="840777b3-423f-4918-8718-977be85265c7" providerId="ADAL" clId="{65AE4B11-6971-4954-B3AA-D25B6DEF6876}" dt="2022-02-09T10:19:38.053" v="0" actId="6549"/>
          <ac:spMkLst>
            <pc:docMk/>
            <pc:sldMk cId="3452042878" sldId="391"/>
            <ac:spMk id="53" creationId="{00000000-0000-0000-0000-000000000000}"/>
          </ac:spMkLst>
        </pc:spChg>
      </pc:sldChg>
      <pc:sldChg chg="del">
        <pc:chgData name="Bente Talåsen Boye" userId="840777b3-423f-4918-8718-977be85265c7" providerId="ADAL" clId="{65AE4B11-6971-4954-B3AA-D25B6DEF6876}" dt="2022-02-09T10:20:08.165" v="15" actId="47"/>
        <pc:sldMkLst>
          <pc:docMk/>
          <pc:sldMk cId="627257844" sldId="392"/>
        </pc:sldMkLst>
      </pc:sldChg>
      <pc:sldChg chg="del">
        <pc:chgData name="Bente Talåsen Boye" userId="840777b3-423f-4918-8718-977be85265c7" providerId="ADAL" clId="{65AE4B11-6971-4954-B3AA-D25B6DEF6876}" dt="2022-02-09T10:20:44.039" v="17" actId="47"/>
        <pc:sldMkLst>
          <pc:docMk/>
          <pc:sldMk cId="286307923" sldId="393"/>
        </pc:sldMkLst>
      </pc:sldChg>
      <pc:sldChg chg="del">
        <pc:chgData name="Bente Talåsen Boye" userId="840777b3-423f-4918-8718-977be85265c7" providerId="ADAL" clId="{65AE4B11-6971-4954-B3AA-D25B6DEF6876}" dt="2022-02-09T10:20:44.361" v="18" actId="47"/>
        <pc:sldMkLst>
          <pc:docMk/>
          <pc:sldMk cId="3782575302" sldId="394"/>
        </pc:sldMkLst>
      </pc:sldChg>
      <pc:sldChg chg="del">
        <pc:chgData name="Bente Talåsen Boye" userId="840777b3-423f-4918-8718-977be85265c7" providerId="ADAL" clId="{65AE4B11-6971-4954-B3AA-D25B6DEF6876}" dt="2022-02-09T10:20:44.687" v="19" actId="47"/>
        <pc:sldMkLst>
          <pc:docMk/>
          <pc:sldMk cId="494282692" sldId="395"/>
        </pc:sldMkLst>
      </pc:sldChg>
      <pc:sldChg chg="add del">
        <pc:chgData name="Bente Talåsen Boye" userId="840777b3-423f-4918-8718-977be85265c7" providerId="ADAL" clId="{65AE4B11-6971-4954-B3AA-D25B6DEF6876}" dt="2022-02-09T10:20:49.011" v="21" actId="47"/>
        <pc:sldMkLst>
          <pc:docMk/>
          <pc:sldMk cId="1795318551" sldId="396"/>
        </pc:sldMkLst>
      </pc:sldChg>
      <pc:sldChg chg="ord">
        <pc:chgData name="Bente Talåsen Boye" userId="840777b3-423f-4918-8718-977be85265c7" providerId="ADAL" clId="{65AE4B11-6971-4954-B3AA-D25B6DEF6876}" dt="2022-02-09T10:20:03.003" v="12"/>
        <pc:sldMkLst>
          <pc:docMk/>
          <pc:sldMk cId="984620700" sldId="397"/>
        </pc:sldMkLst>
      </pc:sldChg>
      <pc:sldChg chg="del">
        <pc:chgData name="Bente Talåsen Boye" userId="840777b3-423f-4918-8718-977be85265c7" providerId="ADAL" clId="{65AE4B11-6971-4954-B3AA-D25B6DEF6876}" dt="2022-02-09T10:21:24.387" v="23" actId="47"/>
        <pc:sldMkLst>
          <pc:docMk/>
          <pc:sldMk cId="417730789" sldId="410"/>
        </pc:sldMkLst>
      </pc:sldChg>
      <pc:sldChg chg="del">
        <pc:chgData name="Bente Talåsen Boye" userId="840777b3-423f-4918-8718-977be85265c7" providerId="ADAL" clId="{65AE4B11-6971-4954-B3AA-D25B6DEF6876}" dt="2022-02-09T10:21:20.628" v="22" actId="47"/>
        <pc:sldMkLst>
          <pc:docMk/>
          <pc:sldMk cId="328344142" sldId="411"/>
        </pc:sldMkLst>
      </pc:sldChg>
      <pc:sldChg chg="del">
        <pc:chgData name="Bente Talåsen Boye" userId="840777b3-423f-4918-8718-977be85265c7" providerId="ADAL" clId="{65AE4B11-6971-4954-B3AA-D25B6DEF6876}" dt="2022-02-09T10:20:10.191" v="16" actId="47"/>
        <pc:sldMkLst>
          <pc:docMk/>
          <pc:sldMk cId="591472925" sldId="412"/>
        </pc:sldMkLst>
      </pc:sldChg>
      <pc:sldChg chg="del">
        <pc:chgData name="Bente Talåsen Boye" userId="840777b3-423f-4918-8718-977be85265c7" providerId="ADAL" clId="{65AE4B11-6971-4954-B3AA-D25B6DEF6876}" dt="2022-02-09T10:20:06.322" v="14" actId="47"/>
        <pc:sldMkLst>
          <pc:docMk/>
          <pc:sldMk cId="4039942145" sldId="4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09.02.2022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09.02.2022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09.02.2022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09.02.2022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09.02.2022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09.02.2022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09.02.2022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3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09.02.2022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2244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Titteltekst</a:t>
            </a:r>
          </a:p>
        </p:txBody>
      </p:sp>
      <p:sp>
        <p:nvSpPr>
          <p:cNvPr id="19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110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09.02.2022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09.02.2022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09.02.2022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09.02.2022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09.02.2022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09.02.2022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09.02.2022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09.02.2022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09.02.2022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  <p:sldLayoutId id="2147483866" r:id="rId16"/>
    <p:sldLayoutId id="2147483867" r:id="rId1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2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293600" cy="6345238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Klassekontakt…"/>
          <p:cNvSpPr txBox="1"/>
          <p:nvPr/>
        </p:nvSpPr>
        <p:spPr>
          <a:xfrm>
            <a:off x="542993" y="324423"/>
            <a:ext cx="4565651" cy="292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5000"/>
              </a:lnSpc>
              <a:defRPr sz="3900">
                <a:solidFill>
                  <a:srgbClr val="404040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dirty="0" err="1"/>
              <a:t>Klassekontakt</a:t>
            </a:r>
            <a:r>
              <a:rPr dirty="0"/>
              <a:t> </a:t>
            </a:r>
          </a:p>
          <a:p>
            <a:pPr>
              <a:lnSpc>
                <a:spcPct val="85000"/>
              </a:lnSpc>
              <a:defRPr sz="3900">
                <a:solidFill>
                  <a:srgbClr val="404040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dirty="0"/>
              <a:t>= </a:t>
            </a:r>
            <a:r>
              <a:rPr dirty="0" err="1"/>
              <a:t>vennskaper</a:t>
            </a:r>
            <a:endParaRPr dirty="0"/>
          </a:p>
          <a:p>
            <a:pPr>
              <a:lnSpc>
                <a:spcPct val="85000"/>
              </a:lnSpc>
              <a:defRPr sz="3900">
                <a:solidFill>
                  <a:srgbClr val="404040"/>
                </a:solidFill>
                <a:latin typeface="MV Boli"/>
                <a:ea typeface="MV Boli"/>
                <a:cs typeface="MV Boli"/>
                <a:sym typeface="MV Boli"/>
              </a:defRPr>
            </a:pPr>
            <a:r>
              <a:rPr dirty="0"/>
              <a:t>og </a:t>
            </a:r>
            <a:r>
              <a:rPr dirty="0" err="1"/>
              <a:t>kulturbygger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6207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 står ikke på valg: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Skolevennegrupper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Bursdager (skolen låner ut lokaler, ta kontakt med Anna på kontoret for booking)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err="1"/>
              <a:t>Halloween</a:t>
            </a:r>
            <a:r>
              <a:rPr lang="nb-NO" b="1" dirty="0"/>
              <a:t> (skolen låner ut lokaler, ta kontakt med Anna på kontoret for booking) </a:t>
            </a:r>
          </a:p>
          <a:p>
            <a:pPr marL="0" indent="0">
              <a:buNone/>
            </a:pP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7519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upper"/>
          <p:cNvGrpSpPr/>
          <p:nvPr/>
        </p:nvGrpSpPr>
        <p:grpSpPr>
          <a:xfrm>
            <a:off x="1160715" y="1206500"/>
            <a:ext cx="5661801" cy="5302201"/>
            <a:chOff x="0" y="0"/>
            <a:chExt cx="5661799" cy="5302200"/>
          </a:xfrm>
        </p:grpSpPr>
        <p:sp>
          <p:nvSpPr>
            <p:cNvPr id="98" name="Oval"/>
            <p:cNvSpPr/>
            <p:nvPr/>
          </p:nvSpPr>
          <p:spPr>
            <a:xfrm>
              <a:off x="467810" y="0"/>
              <a:ext cx="1748037" cy="1619201"/>
            </a:xfrm>
            <a:prstGeom prst="ellipse">
              <a:avLst/>
            </a:prstGeom>
            <a:solidFill>
              <a:schemeClr val="accent1">
                <a:lumOff val="20196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/>
              </a:pPr>
              <a:endParaRPr/>
            </a:p>
          </p:txBody>
        </p:sp>
        <p:sp>
          <p:nvSpPr>
            <p:cNvPr id="99" name="Oval"/>
            <p:cNvSpPr/>
            <p:nvPr/>
          </p:nvSpPr>
          <p:spPr>
            <a:xfrm>
              <a:off x="3832666" y="2235200"/>
              <a:ext cx="1748037" cy="1619201"/>
            </a:xfrm>
            <a:prstGeom prst="ellipse">
              <a:avLst/>
            </a:prstGeom>
            <a:solidFill>
              <a:schemeClr val="accent1">
                <a:lumOff val="20196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Oval"/>
            <p:cNvSpPr/>
            <p:nvPr/>
          </p:nvSpPr>
          <p:spPr>
            <a:xfrm>
              <a:off x="1926525" y="3683000"/>
              <a:ext cx="1748037" cy="1619201"/>
            </a:xfrm>
            <a:prstGeom prst="ellipse">
              <a:avLst/>
            </a:prstGeom>
            <a:solidFill>
              <a:schemeClr val="accent1">
                <a:lumOff val="20196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Oval"/>
            <p:cNvSpPr/>
            <p:nvPr/>
          </p:nvSpPr>
          <p:spPr>
            <a:xfrm>
              <a:off x="0" y="2362200"/>
              <a:ext cx="1748036" cy="1619201"/>
            </a:xfrm>
            <a:prstGeom prst="ellipse">
              <a:avLst/>
            </a:prstGeom>
            <a:solidFill>
              <a:schemeClr val="accent1">
                <a:lumOff val="20196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Oval"/>
            <p:cNvSpPr/>
            <p:nvPr/>
          </p:nvSpPr>
          <p:spPr>
            <a:xfrm>
              <a:off x="3144584" y="127000"/>
              <a:ext cx="1748037" cy="1619201"/>
            </a:xfrm>
            <a:prstGeom prst="ellipse">
              <a:avLst/>
            </a:prstGeom>
            <a:solidFill>
              <a:schemeClr val="accent1">
                <a:lumOff val="20196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Linje"/>
            <p:cNvSpPr/>
            <p:nvPr/>
          </p:nvSpPr>
          <p:spPr>
            <a:xfrm flipH="1">
              <a:off x="3840351" y="3966905"/>
              <a:ext cx="347523" cy="34752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Linje"/>
            <p:cNvSpPr/>
            <p:nvPr/>
          </p:nvSpPr>
          <p:spPr>
            <a:xfrm flipV="1">
              <a:off x="725131" y="1812448"/>
              <a:ext cx="347523" cy="34752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Linje"/>
            <p:cNvSpPr/>
            <p:nvPr/>
          </p:nvSpPr>
          <p:spPr>
            <a:xfrm flipH="1" flipV="1">
              <a:off x="1367834" y="4093906"/>
              <a:ext cx="329563" cy="329562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Linje"/>
            <p:cNvSpPr/>
            <p:nvPr/>
          </p:nvSpPr>
          <p:spPr>
            <a:xfrm>
              <a:off x="4528433" y="1657618"/>
              <a:ext cx="1" cy="474057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Linje"/>
            <p:cNvSpPr/>
            <p:nvPr/>
          </p:nvSpPr>
          <p:spPr>
            <a:xfrm>
              <a:off x="2556213" y="936600"/>
              <a:ext cx="488661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Juleavslutning"/>
            <p:cNvSpPr txBox="1"/>
            <p:nvPr/>
          </p:nvSpPr>
          <p:spPr>
            <a:xfrm>
              <a:off x="3946409" y="2865730"/>
              <a:ext cx="1715391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Juleavslutning </a:t>
              </a:r>
            </a:p>
          </p:txBody>
        </p:sp>
        <p:sp>
          <p:nvSpPr>
            <p:cNvPr id="109" name="Halloween"/>
            <p:cNvSpPr txBox="1"/>
            <p:nvPr/>
          </p:nvSpPr>
          <p:spPr>
            <a:xfrm>
              <a:off x="3372540" y="757530"/>
              <a:ext cx="1292124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/>
              </a:lvl1pPr>
            </a:lstStyle>
            <a:p>
              <a:r>
                <a:t>Halloween </a:t>
              </a:r>
            </a:p>
          </p:txBody>
        </p:sp>
        <p:sp>
          <p:nvSpPr>
            <p:cNvPr id="110" name="Foreldre-…"/>
            <p:cNvSpPr txBox="1"/>
            <p:nvPr/>
          </p:nvSpPr>
          <p:spPr>
            <a:xfrm>
              <a:off x="2026230" y="4180180"/>
              <a:ext cx="1661032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t>Foreldre-</a:t>
              </a:r>
            </a:p>
            <a:p>
              <a:pPr>
                <a:defRPr b="1"/>
              </a:pPr>
              <a:r>
                <a:t>sammenkomst </a:t>
              </a:r>
            </a:p>
          </p:txBody>
        </p:sp>
        <p:sp>
          <p:nvSpPr>
            <p:cNvPr id="111" name="Sosial aktivitet…"/>
            <p:cNvSpPr txBox="1"/>
            <p:nvPr/>
          </p:nvSpPr>
          <p:spPr>
            <a:xfrm>
              <a:off x="75948" y="2726030"/>
              <a:ext cx="1827236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t>Sosial aktivitet </a:t>
              </a:r>
            </a:p>
            <a:p>
              <a:pPr>
                <a:defRPr b="1"/>
              </a:pPr>
              <a:r>
                <a:t>for foreldre</a:t>
              </a:r>
            </a:p>
            <a:p>
              <a:pPr>
                <a:defRPr b="1"/>
              </a:pPr>
              <a:r>
                <a:t>og barn </a:t>
              </a:r>
            </a:p>
          </p:txBody>
        </p:sp>
        <p:sp>
          <p:nvSpPr>
            <p:cNvPr id="112" name="Sommer-…"/>
            <p:cNvSpPr txBox="1"/>
            <p:nvPr/>
          </p:nvSpPr>
          <p:spPr>
            <a:xfrm>
              <a:off x="690795" y="490830"/>
              <a:ext cx="1259754" cy="891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t>Sommer- </a:t>
              </a:r>
            </a:p>
            <a:p>
              <a:pPr>
                <a:defRPr b="1"/>
              </a:pPr>
              <a:r>
                <a:t>avslutning</a:t>
              </a:r>
            </a:p>
          </p:txBody>
        </p:sp>
      </p:grpSp>
      <p:sp>
        <p:nvSpPr>
          <p:cNvPr id="114" name="Årshjul og skolevennegrupper"/>
          <p:cNvSpPr txBox="1"/>
          <p:nvPr/>
        </p:nvSpPr>
        <p:spPr>
          <a:xfrm>
            <a:off x="1049475" y="405129"/>
            <a:ext cx="789416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300" b="1"/>
            </a:lvl1pPr>
          </a:lstStyle>
          <a:p>
            <a:r>
              <a:t>Årshjul og skolevennegrupper</a:t>
            </a:r>
          </a:p>
        </p:txBody>
      </p:sp>
      <p:sp>
        <p:nvSpPr>
          <p:cNvPr id="115" name="Kontaktlærer deler klassen i 5 skolevennegrupper (på 2.trinn på tvers av trinnet)…"/>
          <p:cNvSpPr txBox="1"/>
          <p:nvPr/>
        </p:nvSpPr>
        <p:spPr>
          <a:xfrm>
            <a:off x="7308138" y="116713"/>
            <a:ext cx="4587854" cy="645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82587" lvl="1" indent="-182562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404040"/>
                </a:solidFill>
              </a:defRPr>
            </a:pPr>
            <a:r>
              <a:rPr sz="2000" dirty="0" err="1">
                <a:latin typeface="Oslo Sans Office" panose="02000000000000000000" pitchFamily="2" charset="0"/>
              </a:rPr>
              <a:t>Kontaktlærer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deler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klassen</a:t>
            </a:r>
            <a:r>
              <a:rPr sz="2000" dirty="0">
                <a:latin typeface="Oslo Sans Office" panose="02000000000000000000" pitchFamily="2" charset="0"/>
              </a:rPr>
              <a:t> i 5 </a:t>
            </a:r>
            <a:r>
              <a:rPr sz="2000" dirty="0" err="1">
                <a:latin typeface="Oslo Sans Office" panose="02000000000000000000" pitchFamily="2" charset="0"/>
              </a:rPr>
              <a:t>skolevennegrupper</a:t>
            </a:r>
            <a:endParaRPr sz="2000"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defRPr sz="2200">
                <a:solidFill>
                  <a:srgbClr val="404040"/>
                </a:solidFill>
              </a:defRPr>
            </a:pPr>
            <a:endParaRPr sz="2000" dirty="0">
              <a:latin typeface="Oslo Sans Office" panose="02000000000000000000" pitchFamily="2" charset="0"/>
            </a:endParaRPr>
          </a:p>
          <a:p>
            <a:pPr marL="382587" lvl="1" indent="-182562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404040"/>
                </a:solidFill>
              </a:defRPr>
            </a:pPr>
            <a:r>
              <a:rPr sz="2000" dirty="0" err="1">
                <a:latin typeface="Oslo Sans Office" panose="02000000000000000000" pitchFamily="2" charset="0"/>
              </a:rPr>
              <a:t>Kontaktlærer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tildeler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hver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skolevennegruppe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en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aktivitet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fra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årshjulet</a:t>
            </a:r>
            <a:endParaRPr sz="2000"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defRPr sz="2200">
                <a:solidFill>
                  <a:srgbClr val="404040"/>
                </a:solidFill>
              </a:defRPr>
            </a:pPr>
            <a:endParaRPr sz="2000" dirty="0">
              <a:latin typeface="Oslo Sans Office" panose="02000000000000000000" pitchFamily="2" charset="0"/>
            </a:endParaRPr>
          </a:p>
          <a:p>
            <a:pPr marL="382587" lvl="1" indent="-182562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404040"/>
                </a:solidFill>
              </a:defRPr>
            </a:pPr>
            <a:r>
              <a:rPr sz="2000" dirty="0" err="1">
                <a:latin typeface="Oslo Sans Office" panose="02000000000000000000" pitchFamily="2" charset="0"/>
              </a:rPr>
              <a:t>Skolevennegruppene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har</a:t>
            </a:r>
            <a:r>
              <a:rPr sz="2000" dirty="0">
                <a:latin typeface="Oslo Sans Office" panose="02000000000000000000" pitchFamily="2" charset="0"/>
              </a:rPr>
              <a:t>        </a:t>
            </a:r>
            <a:r>
              <a:rPr sz="2000" dirty="0" err="1">
                <a:latin typeface="Oslo Sans Office" panose="02000000000000000000" pitchFamily="2" charset="0"/>
              </a:rPr>
              <a:t>ansvar</a:t>
            </a:r>
            <a:r>
              <a:rPr sz="2000" dirty="0">
                <a:latin typeface="Oslo Sans Office" panose="02000000000000000000" pitchFamily="2" charset="0"/>
              </a:rPr>
              <a:t> for </a:t>
            </a:r>
            <a:r>
              <a:rPr sz="2000" dirty="0" err="1">
                <a:latin typeface="Oslo Sans Office" panose="02000000000000000000" pitchFamily="2" charset="0"/>
              </a:rPr>
              <a:t>gjennomføring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av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tildelt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aktivitet</a:t>
            </a:r>
            <a:endParaRPr sz="2000"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defRPr sz="2200">
                <a:solidFill>
                  <a:srgbClr val="404040"/>
                </a:solidFill>
              </a:defRPr>
            </a:pPr>
            <a:endParaRPr sz="2000" b="1" dirty="0">
              <a:latin typeface="Oslo Sans Office" panose="02000000000000000000" pitchFamily="2" charset="0"/>
            </a:endParaRPr>
          </a:p>
          <a:p>
            <a:pPr marL="382587" lvl="1" indent="-182562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404040"/>
                </a:solidFill>
              </a:defRPr>
            </a:pPr>
            <a:r>
              <a:rPr sz="2000" dirty="0">
                <a:latin typeface="Oslo Sans Office" panose="02000000000000000000" pitchFamily="2" charset="0"/>
              </a:rPr>
              <a:t>NB! Husk å </a:t>
            </a:r>
            <a:r>
              <a:rPr sz="2000" dirty="0" err="1">
                <a:latin typeface="Oslo Sans Office" panose="02000000000000000000" pitchFamily="2" charset="0"/>
              </a:rPr>
              <a:t>involvere</a:t>
            </a:r>
            <a:r>
              <a:rPr sz="2000" dirty="0">
                <a:latin typeface="Oslo Sans Office" panose="02000000000000000000" pitchFamily="2" charset="0"/>
              </a:rPr>
              <a:t> og </a:t>
            </a:r>
            <a:r>
              <a:rPr sz="2000" dirty="0" err="1">
                <a:latin typeface="Oslo Sans Office" panose="02000000000000000000" pitchFamily="2" charset="0"/>
              </a:rPr>
              <a:t>delegere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til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alle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foreldre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ved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behov</a:t>
            </a:r>
            <a:endParaRPr sz="2000"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defRPr sz="2200">
                <a:solidFill>
                  <a:srgbClr val="404040"/>
                </a:solidFill>
              </a:defRPr>
            </a:pPr>
            <a:endParaRPr sz="2000" dirty="0">
              <a:latin typeface="Oslo Sans Office" panose="02000000000000000000" pitchFamily="2" charset="0"/>
            </a:endParaRPr>
          </a:p>
          <a:p>
            <a:pPr marL="382587" lvl="1" indent="-182562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404040"/>
                </a:solidFill>
              </a:defRPr>
            </a:pPr>
            <a:r>
              <a:rPr sz="2000" dirty="0">
                <a:latin typeface="Oslo Sans Office" panose="02000000000000000000" pitchFamily="2" charset="0"/>
              </a:rPr>
              <a:t>Sett </a:t>
            </a:r>
            <a:r>
              <a:rPr sz="2000" dirty="0" err="1">
                <a:latin typeface="Oslo Sans Office" panose="02000000000000000000" pitchFamily="2" charset="0"/>
              </a:rPr>
              <a:t>dato</a:t>
            </a:r>
            <a:r>
              <a:rPr sz="2000" dirty="0">
                <a:latin typeface="Oslo Sans Office" panose="02000000000000000000" pitchFamily="2" charset="0"/>
              </a:rPr>
              <a:t> for </a:t>
            </a:r>
            <a:r>
              <a:rPr sz="2000" dirty="0" err="1">
                <a:latin typeface="Oslo Sans Office" panose="02000000000000000000" pitchFamily="2" charset="0"/>
              </a:rPr>
              <a:t>aktivitetene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i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starten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av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skoleåret</a:t>
            </a:r>
            <a:r>
              <a:rPr sz="2000" dirty="0">
                <a:latin typeface="Oslo Sans Office" panose="02000000000000000000" pitchFamily="2" charset="0"/>
              </a:rPr>
              <a:t> (</a:t>
            </a:r>
            <a:r>
              <a:rPr sz="2000" dirty="0" err="1">
                <a:latin typeface="Oslo Sans Office" panose="02000000000000000000" pitchFamily="2" charset="0"/>
              </a:rPr>
              <a:t>gjerne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nå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>
                <a:latin typeface="Oslo Sans Office" panose="02000000000000000000" pitchFamily="2" charset="0"/>
              </a:rPr>
              <a:t>på</a:t>
            </a:r>
            <a:r>
              <a:rPr sz="2000" dirty="0">
                <a:latin typeface="Oslo Sans Office" panose="02000000000000000000" pitchFamily="2" charset="0"/>
              </a:rPr>
              <a:t> </a:t>
            </a:r>
            <a:r>
              <a:rPr sz="2000" dirty="0" err="1"/>
              <a:t>klassekontaktmøte</a:t>
            </a:r>
            <a:r>
              <a:rPr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01060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ndre mulige aktiviteter (ikke pålagte)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t>Andre mulige aktiviteter (ikke pålagte)</a:t>
            </a:r>
          </a:p>
        </p:txBody>
      </p:sp>
      <p:sp>
        <p:nvSpPr>
          <p:cNvPr id="118" name="HER KAN KREATIVITETEN BLOMSTRE!"/>
          <p:cNvSpPr txBox="1">
            <a:spLocks noGrp="1"/>
          </p:cNvSpPr>
          <p:nvPr>
            <p:ph type="body" sz="quarter" idx="4294967295"/>
          </p:nvPr>
        </p:nvSpPr>
        <p:spPr>
          <a:xfrm>
            <a:off x="2352675" y="5421312"/>
            <a:ext cx="7486650" cy="492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b="1"/>
            </a:lvl1pPr>
          </a:lstStyle>
          <a:p>
            <a:r>
              <a:rPr lang="nb-NO" dirty="0"/>
              <a:t>LA</a:t>
            </a:r>
            <a:r>
              <a:rPr dirty="0"/>
              <a:t> KREATIVITETEN BLOMSTRE!</a:t>
            </a:r>
          </a:p>
        </p:txBody>
      </p:sp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52" y="3365350"/>
            <a:ext cx="2857501" cy="154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12" y="3365350"/>
            <a:ext cx="2436813" cy="1368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Mammafest og/eller pappafest"/>
          <p:cNvSpPr txBox="1"/>
          <p:nvPr/>
        </p:nvSpPr>
        <p:spPr>
          <a:xfrm>
            <a:off x="1071562" y="2373312"/>
            <a:ext cx="479425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rPr lang="nb-NO" dirty="0"/>
              <a:t>Foreldresammenkomst, m</a:t>
            </a:r>
            <a:r>
              <a:rPr dirty="0" err="1"/>
              <a:t>amma</a:t>
            </a:r>
            <a:r>
              <a:rPr lang="nb-NO" dirty="0"/>
              <a:t>- </a:t>
            </a:r>
            <a:r>
              <a:rPr dirty="0"/>
              <a:t>og/</a:t>
            </a:r>
            <a:r>
              <a:rPr dirty="0" err="1"/>
              <a:t>eller</a:t>
            </a:r>
            <a:r>
              <a:rPr dirty="0"/>
              <a:t> pappa</a:t>
            </a:r>
            <a:r>
              <a:rPr lang="nb-NO" dirty="0"/>
              <a:t>treff</a:t>
            </a:r>
            <a:endParaRPr dirty="0"/>
          </a:p>
        </p:txBody>
      </p:sp>
      <p:sp>
        <p:nvSpPr>
          <p:cNvPr id="122" name="Sosiale aktiviteter for voksne og barn"/>
          <p:cNvSpPr txBox="1"/>
          <p:nvPr/>
        </p:nvSpPr>
        <p:spPr>
          <a:xfrm>
            <a:off x="6470650" y="2390775"/>
            <a:ext cx="48831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/>
            </a:lvl1pPr>
          </a:lstStyle>
          <a:p>
            <a:r>
              <a:rPr dirty="0" err="1"/>
              <a:t>Sosiale</a:t>
            </a:r>
            <a:r>
              <a:rPr dirty="0"/>
              <a:t> </a:t>
            </a:r>
            <a:r>
              <a:rPr dirty="0" err="1"/>
              <a:t>aktiviteter</a:t>
            </a:r>
            <a:r>
              <a:rPr dirty="0"/>
              <a:t> for </a:t>
            </a:r>
            <a:r>
              <a:rPr dirty="0" err="1"/>
              <a:t>voksne</a:t>
            </a:r>
            <a:r>
              <a:rPr dirty="0"/>
              <a:t> og barn</a:t>
            </a:r>
          </a:p>
        </p:txBody>
      </p:sp>
    </p:spTree>
    <p:extLst>
      <p:ext uri="{BB962C8B-B14F-4D97-AF65-F5344CB8AC3E}">
        <p14:creationId xmlns:p14="http://schemas.microsoft.com/office/powerpoint/2010/main" val="5226562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osiale medier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Sosiale medier</a:t>
            </a:r>
          </a:p>
        </p:txBody>
      </p:sp>
      <p:sp>
        <p:nvSpPr>
          <p:cNvPr id="125" name="Diskuter felles kjøreregler for publisering på klassens Facebook side…"/>
          <p:cNvSpPr txBox="1">
            <a:spLocks noGrp="1"/>
          </p:cNvSpPr>
          <p:nvPr>
            <p:ph type="body" idx="4294967295"/>
          </p:nvPr>
        </p:nvSpPr>
        <p:spPr>
          <a:xfrm>
            <a:off x="838199" y="1110456"/>
            <a:ext cx="9034463" cy="46370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19455" indent="-219455" defTabSz="877823">
              <a:lnSpc>
                <a:spcPct val="80000"/>
              </a:lnSpc>
              <a:spcBef>
                <a:spcPts val="900"/>
              </a:spcBef>
              <a:defRPr sz="2496" b="1"/>
            </a:pPr>
            <a:endParaRPr dirty="0"/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FontTx/>
              <a:buNone/>
              <a:defRPr sz="2496" b="1"/>
            </a:pPr>
            <a:r>
              <a:rPr dirty="0" err="1"/>
              <a:t>Diskuter</a:t>
            </a:r>
            <a:r>
              <a:rPr dirty="0"/>
              <a:t> </a:t>
            </a:r>
            <a:r>
              <a:rPr dirty="0" err="1"/>
              <a:t>felles</a:t>
            </a:r>
            <a:r>
              <a:rPr dirty="0"/>
              <a:t> </a:t>
            </a:r>
            <a:r>
              <a:rPr dirty="0" err="1"/>
              <a:t>kjøreregler</a:t>
            </a:r>
            <a:r>
              <a:rPr dirty="0"/>
              <a:t> for </a:t>
            </a:r>
            <a:r>
              <a:rPr dirty="0" err="1"/>
              <a:t>publisering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klassens</a:t>
            </a:r>
            <a:r>
              <a:rPr dirty="0"/>
              <a:t> </a:t>
            </a:r>
            <a:endParaRPr lang="nb-NO" dirty="0"/>
          </a:p>
          <a:p>
            <a:pPr marL="0" indent="0" defTabSz="877823">
              <a:lnSpc>
                <a:spcPct val="80000"/>
              </a:lnSpc>
              <a:spcBef>
                <a:spcPts val="900"/>
              </a:spcBef>
              <a:buSzTx/>
              <a:buFontTx/>
              <a:buNone/>
              <a:defRPr sz="2496" b="1"/>
            </a:pPr>
            <a:r>
              <a:rPr lang="nb-NO" dirty="0"/>
              <a:t>F</a:t>
            </a:r>
            <a:r>
              <a:rPr dirty="0" err="1"/>
              <a:t>acebook</a:t>
            </a:r>
            <a:r>
              <a:rPr lang="nb-NO" dirty="0"/>
              <a:t>-</a:t>
            </a:r>
            <a:r>
              <a:rPr dirty="0"/>
              <a:t>side</a:t>
            </a:r>
          </a:p>
          <a:p>
            <a:pPr marL="219455" indent="-219455" defTabSz="877823">
              <a:lnSpc>
                <a:spcPct val="80000"/>
              </a:lnSpc>
              <a:spcBef>
                <a:spcPts val="900"/>
              </a:spcBef>
              <a:defRPr sz="2496"/>
            </a:pPr>
            <a:endParaRPr dirty="0"/>
          </a:p>
          <a:p>
            <a:pPr marL="658368" lvl="1" indent="-219455" defTabSz="877823">
              <a:lnSpc>
                <a:spcPct val="150000"/>
              </a:lnSpc>
              <a:spcBef>
                <a:spcPts val="400"/>
              </a:spcBef>
              <a:defRPr sz="2112"/>
            </a:pPr>
            <a:r>
              <a:rPr sz="1800" dirty="0" err="1">
                <a:latin typeface="Oslo Sans Office" panose="02000000000000000000" pitchFamily="2" charset="0"/>
              </a:rPr>
              <a:t>Retningslinjer</a:t>
            </a:r>
            <a:r>
              <a:rPr sz="1800" dirty="0">
                <a:latin typeface="Oslo Sans Office" panose="02000000000000000000" pitchFamily="2" charset="0"/>
              </a:rPr>
              <a:t> for </a:t>
            </a:r>
            <a:r>
              <a:rPr sz="1800" dirty="0" err="1">
                <a:latin typeface="Oslo Sans Office" panose="02000000000000000000" pitchFamily="2" charset="0"/>
              </a:rPr>
              <a:t>klassens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Facebookside</a:t>
            </a:r>
            <a:r>
              <a:rPr sz="1800" dirty="0">
                <a:latin typeface="Oslo Sans Office" panose="02000000000000000000" pitchFamily="2" charset="0"/>
              </a:rPr>
              <a:t> (</a:t>
            </a:r>
            <a:r>
              <a:rPr sz="1800" dirty="0" err="1">
                <a:latin typeface="Oslo Sans Office" panose="02000000000000000000" pitchFamily="2" charset="0"/>
              </a:rPr>
              <a:t>lukket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gruppe</a:t>
            </a:r>
            <a:r>
              <a:rPr sz="1800" dirty="0">
                <a:latin typeface="Oslo Sans Office" panose="02000000000000000000" pitchFamily="2" charset="0"/>
              </a:rPr>
              <a:t>) </a:t>
            </a:r>
            <a:r>
              <a:rPr sz="1800" dirty="0" err="1">
                <a:latin typeface="Oslo Sans Office" panose="02000000000000000000" pitchFamily="2" charset="0"/>
              </a:rPr>
              <a:t>må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avklares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hver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klasse</a:t>
            </a:r>
            <a:r>
              <a:rPr sz="1800" dirty="0">
                <a:latin typeface="Oslo Sans Office" panose="02000000000000000000" pitchFamily="2" charset="0"/>
              </a:rPr>
              <a:t> og her </a:t>
            </a:r>
            <a:r>
              <a:rPr sz="1800" dirty="0" err="1">
                <a:latin typeface="Oslo Sans Office" panose="02000000000000000000" pitchFamily="2" charset="0"/>
              </a:rPr>
              <a:t>må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klassekontaktene</a:t>
            </a:r>
            <a:r>
              <a:rPr sz="1800" dirty="0">
                <a:latin typeface="Oslo Sans Office" panose="02000000000000000000" pitchFamily="2" charset="0"/>
              </a:rPr>
              <a:t> ta </a:t>
            </a:r>
            <a:r>
              <a:rPr sz="1800" dirty="0" err="1">
                <a:latin typeface="Oslo Sans Office" panose="02000000000000000000" pitchFamily="2" charset="0"/>
              </a:rPr>
              <a:t>en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aktiv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rolle</a:t>
            </a:r>
            <a:endParaRPr sz="1800" dirty="0">
              <a:latin typeface="Oslo Sans Office" panose="02000000000000000000" pitchFamily="2" charset="0"/>
            </a:endParaRPr>
          </a:p>
          <a:p>
            <a:pPr marL="658368" lvl="1" indent="-219455" defTabSz="877823">
              <a:lnSpc>
                <a:spcPct val="150000"/>
              </a:lnSpc>
              <a:spcBef>
                <a:spcPts val="400"/>
              </a:spcBef>
              <a:defRPr sz="2112"/>
            </a:pPr>
            <a:r>
              <a:rPr sz="1800" dirty="0" err="1">
                <a:latin typeface="Oslo Sans Office" panose="02000000000000000000" pitchFamily="2" charset="0"/>
              </a:rPr>
              <a:t>Alle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må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bekrefte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sz="1800" dirty="0" err="1">
                <a:latin typeface="Oslo Sans Office" panose="02000000000000000000" pitchFamily="2" charset="0"/>
              </a:rPr>
              <a:t>bilder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av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eget</a:t>
            </a:r>
            <a:r>
              <a:rPr sz="1800" dirty="0">
                <a:latin typeface="Oslo Sans Office" panose="02000000000000000000" pitchFamily="2" charset="0"/>
              </a:rPr>
              <a:t> barn </a:t>
            </a:r>
            <a:r>
              <a:rPr sz="1800" dirty="0" err="1">
                <a:latin typeface="Oslo Sans Office" panose="02000000000000000000" pitchFamily="2" charset="0"/>
              </a:rPr>
              <a:t>på</a:t>
            </a:r>
            <a:r>
              <a:rPr sz="1800" dirty="0">
                <a:latin typeface="Oslo Sans Office" panose="02000000000000000000" pitchFamily="2" charset="0"/>
              </a:rPr>
              <a:t> Facebook </a:t>
            </a:r>
            <a:r>
              <a:rPr sz="1800" dirty="0" err="1">
                <a:latin typeface="Oslo Sans Office" panose="02000000000000000000" pitchFamily="2" charset="0"/>
              </a:rPr>
              <a:t>er</a:t>
            </a:r>
            <a:r>
              <a:rPr sz="1800" dirty="0">
                <a:latin typeface="Oslo Sans Office" panose="02000000000000000000" pitchFamily="2" charset="0"/>
              </a:rPr>
              <a:t> OK</a:t>
            </a:r>
            <a:r>
              <a:rPr lang="nb-NO" sz="1800" dirty="0">
                <a:latin typeface="Oslo Sans Office" panose="02000000000000000000" pitchFamily="2" charset="0"/>
              </a:rPr>
              <a:t> (anbefales ikke å legge ut bilder)</a:t>
            </a:r>
            <a:r>
              <a:rPr sz="1800" dirty="0">
                <a:latin typeface="Oslo Sans Office" panose="02000000000000000000" pitchFamily="2" charset="0"/>
              </a:rPr>
              <a:t>. </a:t>
            </a:r>
          </a:p>
          <a:p>
            <a:pPr marL="658368" lvl="1" indent="-219455" defTabSz="877823">
              <a:lnSpc>
                <a:spcPct val="150000"/>
              </a:lnSpc>
              <a:spcBef>
                <a:spcPts val="400"/>
              </a:spcBef>
              <a:defRPr sz="2112"/>
            </a:pPr>
            <a:r>
              <a:rPr sz="1800" dirty="0" err="1">
                <a:latin typeface="Oslo Sans Office" panose="02000000000000000000" pitchFamily="2" charset="0"/>
              </a:rPr>
              <a:t>Ulovlig</a:t>
            </a:r>
            <a:r>
              <a:rPr sz="1800" dirty="0">
                <a:latin typeface="Oslo Sans Office" panose="02000000000000000000" pitchFamily="2" charset="0"/>
              </a:rPr>
              <a:t> å </a:t>
            </a:r>
            <a:r>
              <a:rPr sz="1800" dirty="0" err="1">
                <a:latin typeface="Oslo Sans Office" panose="02000000000000000000" pitchFamily="2" charset="0"/>
              </a:rPr>
              <a:t>publisere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bilder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uten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foreldresamtykke</a:t>
            </a:r>
            <a:r>
              <a:rPr lang="nb-NO" sz="1800" dirty="0">
                <a:latin typeface="Oslo Sans Office" panose="02000000000000000000" pitchFamily="2" charset="0"/>
              </a:rPr>
              <a:t> og </a:t>
            </a:r>
            <a:r>
              <a:rPr lang="nb-NO" sz="1800" u="sng" dirty="0">
                <a:latin typeface="Oslo Sans Office" panose="02000000000000000000" pitchFamily="2" charset="0"/>
              </a:rPr>
              <a:t>elevens</a:t>
            </a:r>
            <a:r>
              <a:rPr lang="nb-NO" sz="1800" dirty="0">
                <a:latin typeface="Oslo Sans Office" panose="02000000000000000000" pitchFamily="2" charset="0"/>
              </a:rPr>
              <a:t> samtykke</a:t>
            </a:r>
            <a:r>
              <a:rPr sz="1800" dirty="0">
                <a:latin typeface="Oslo Sans Office" panose="02000000000000000000" pitchFamily="2" charset="0"/>
              </a:rPr>
              <a:t>.</a:t>
            </a:r>
          </a:p>
          <a:p>
            <a:pPr marL="658368" lvl="1" indent="-219455" defTabSz="877823">
              <a:lnSpc>
                <a:spcPct val="150000"/>
              </a:lnSpc>
              <a:spcBef>
                <a:spcPts val="400"/>
              </a:spcBef>
              <a:defRPr sz="2112"/>
            </a:pPr>
            <a:r>
              <a:rPr sz="1800" dirty="0" err="1">
                <a:latin typeface="Oslo Sans Office" panose="02000000000000000000" pitchFamily="2" charset="0"/>
              </a:rPr>
              <a:t>Klasser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som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har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som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ikke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ønsker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bilde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av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barna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på</a:t>
            </a:r>
            <a:r>
              <a:rPr sz="1800" dirty="0">
                <a:latin typeface="Oslo Sans Office" panose="02000000000000000000" pitchFamily="2" charset="0"/>
              </a:rPr>
              <a:t> FB </a:t>
            </a:r>
            <a:r>
              <a:rPr sz="1800" dirty="0" err="1">
                <a:latin typeface="Oslo Sans Office" panose="02000000000000000000" pitchFamily="2" charset="0"/>
              </a:rPr>
              <a:t>har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kuttet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bilder</a:t>
            </a:r>
            <a:r>
              <a:rPr sz="1800" dirty="0">
                <a:latin typeface="Oslo Sans Office" panose="02000000000000000000" pitchFamily="2" charset="0"/>
              </a:rPr>
              <a:t> for å </a:t>
            </a:r>
            <a:r>
              <a:rPr sz="1800" dirty="0" err="1">
                <a:latin typeface="Oslo Sans Office" panose="02000000000000000000" pitchFamily="2" charset="0"/>
              </a:rPr>
              <a:t>unngå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sz="1800" dirty="0" err="1">
                <a:latin typeface="Oslo Sans Office" panose="02000000000000000000" pitchFamily="2" charset="0"/>
              </a:rPr>
              <a:t>glipper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kan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skje</a:t>
            </a:r>
            <a:r>
              <a:rPr sz="1800" dirty="0">
                <a:latin typeface="Oslo Sans Office" panose="02000000000000000000" pitchFamily="2" charset="0"/>
              </a:rPr>
              <a:t>. De </a:t>
            </a:r>
            <a:r>
              <a:rPr sz="1800" dirty="0" err="1">
                <a:latin typeface="Oslo Sans Office" panose="02000000000000000000" pitchFamily="2" charset="0"/>
              </a:rPr>
              <a:t>benytter</a:t>
            </a:r>
            <a:r>
              <a:rPr sz="1800" dirty="0">
                <a:latin typeface="Oslo Sans Office" panose="02000000000000000000" pitchFamily="2" charset="0"/>
              </a:rPr>
              <a:t> kun </a:t>
            </a:r>
            <a:r>
              <a:rPr sz="1800" dirty="0" err="1">
                <a:latin typeface="Oslo Sans Office" panose="02000000000000000000" pitchFamily="2" charset="0"/>
              </a:rPr>
              <a:t>tekst</a:t>
            </a:r>
            <a:r>
              <a:rPr sz="1800" dirty="0">
                <a:latin typeface="Oslo Sans Office" panose="02000000000000000000" pitchFamily="2" charset="0"/>
              </a:rPr>
              <a:t>. </a:t>
            </a:r>
          </a:p>
          <a:p>
            <a:pPr marL="658368" lvl="1" indent="-219455" defTabSz="877823">
              <a:lnSpc>
                <a:spcPct val="150000"/>
              </a:lnSpc>
              <a:spcBef>
                <a:spcPts val="400"/>
              </a:spcBef>
              <a:defRPr sz="2112"/>
            </a:pPr>
            <a:r>
              <a:rPr sz="1800" dirty="0" err="1">
                <a:latin typeface="Oslo Sans Office" panose="02000000000000000000" pitchFamily="2" charset="0"/>
              </a:rPr>
              <a:t>Skolen</a:t>
            </a:r>
            <a:r>
              <a:rPr sz="1800" dirty="0">
                <a:latin typeface="Oslo Sans Office" panose="02000000000000000000" pitchFamily="2" charset="0"/>
              </a:rPr>
              <a:t> lager kun </a:t>
            </a:r>
            <a:r>
              <a:rPr sz="1800" dirty="0" err="1">
                <a:latin typeface="Oslo Sans Office" panose="02000000000000000000" pitchFamily="2" charset="0"/>
              </a:rPr>
              <a:t>retningslinjer</a:t>
            </a:r>
            <a:r>
              <a:rPr sz="1800" dirty="0">
                <a:latin typeface="Oslo Sans Office" panose="02000000000000000000" pitchFamily="2" charset="0"/>
              </a:rPr>
              <a:t> for </a:t>
            </a:r>
            <a:r>
              <a:rPr sz="1800" u="sng" dirty="0" err="1">
                <a:latin typeface="Oslo Sans Office" panose="02000000000000000000" pitchFamily="2" charset="0"/>
              </a:rPr>
              <a:t>skolens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bruk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av</a:t>
            </a:r>
            <a:r>
              <a:rPr sz="1800" dirty="0">
                <a:latin typeface="Oslo Sans Office" panose="02000000000000000000" pitchFamily="2" charset="0"/>
              </a:rPr>
              <a:t> Facebook. </a:t>
            </a:r>
            <a:r>
              <a:rPr lang="nb-NO" sz="1800" dirty="0">
                <a:latin typeface="Oslo Sans Office" panose="02000000000000000000" pitchFamily="2" charset="0"/>
              </a:rPr>
              <a:t>Vår</a:t>
            </a:r>
            <a:r>
              <a:rPr sz="1800" dirty="0">
                <a:latin typeface="Oslo Sans Office" panose="02000000000000000000" pitchFamily="2" charset="0"/>
              </a:rPr>
              <a:t> policy </a:t>
            </a:r>
            <a:r>
              <a:rPr sz="1800" dirty="0" err="1">
                <a:latin typeface="Oslo Sans Office" panose="02000000000000000000" pitchFamily="2" charset="0"/>
              </a:rPr>
              <a:t>skiller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mellom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grupperinger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av</a:t>
            </a:r>
            <a:r>
              <a:rPr sz="1800" dirty="0">
                <a:latin typeface="Oslo Sans Office" panose="02000000000000000000" pitchFamily="2" charset="0"/>
              </a:rPr>
              <a:t> barn/</a:t>
            </a:r>
            <a:r>
              <a:rPr sz="1800" dirty="0" err="1">
                <a:latin typeface="Oslo Sans Office" panose="02000000000000000000" pitchFamily="2" charset="0"/>
              </a:rPr>
              <a:t>stemingsbilde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nærbilder</a:t>
            </a:r>
            <a:r>
              <a:rPr sz="1800" dirty="0">
                <a:latin typeface="Oslo Sans Office" panose="02000000000000000000" pitchFamily="2" charset="0"/>
              </a:rPr>
              <a:t>.</a:t>
            </a:r>
          </a:p>
        </p:txBody>
      </p:sp>
      <p:pic>
        <p:nvPicPr>
          <p:cNvPr id="126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62" y="3749675"/>
            <a:ext cx="2114551" cy="21129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13567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lassekasse"/>
          <p:cNvSpPr txBox="1">
            <a:spLocks noGrp="1"/>
          </p:cNvSpPr>
          <p:nvPr>
            <p:ph type="title" idx="4294967295"/>
          </p:nvPr>
        </p:nvSpPr>
        <p:spPr>
          <a:xfrm>
            <a:off x="688571" y="87987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dirty="0" err="1"/>
              <a:t>Klassekasse</a:t>
            </a:r>
            <a:endParaRPr dirty="0"/>
          </a:p>
        </p:txBody>
      </p:sp>
      <p:sp>
        <p:nvSpPr>
          <p:cNvPr id="129" name="Dette er opp til klassekontaktene å bestemme og evt. organisere"/>
          <p:cNvSpPr txBox="1">
            <a:spLocks noGrp="1"/>
          </p:cNvSpPr>
          <p:nvPr>
            <p:ph type="body" idx="4294967295"/>
          </p:nvPr>
        </p:nvSpPr>
        <p:spPr>
          <a:xfrm>
            <a:off x="688571" y="2124882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opp</a:t>
            </a:r>
            <a:r>
              <a:rPr dirty="0"/>
              <a:t> til </a:t>
            </a:r>
            <a:r>
              <a:rPr dirty="0" err="1"/>
              <a:t>klassekontaktene</a:t>
            </a:r>
            <a:r>
              <a:rPr dirty="0"/>
              <a:t> å </a:t>
            </a:r>
            <a:r>
              <a:rPr dirty="0" err="1"/>
              <a:t>bestemme</a:t>
            </a:r>
            <a:r>
              <a:rPr dirty="0"/>
              <a:t> og </a:t>
            </a:r>
            <a:r>
              <a:rPr dirty="0" err="1"/>
              <a:t>evt</a:t>
            </a:r>
            <a:r>
              <a:rPr dirty="0"/>
              <a:t>. </a:t>
            </a:r>
            <a:r>
              <a:rPr dirty="0" err="1"/>
              <a:t>organisere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80672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BD5402-4FAE-4B36-AD2B-728037D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ØNSKER: </a:t>
            </a:r>
            <a:br>
              <a:rPr lang="nb-NO" dirty="0"/>
            </a:br>
            <a:endParaRPr lang="nb-NO" dirty="0"/>
          </a:p>
        </p:txBody>
      </p:sp>
      <p:sp>
        <p:nvSpPr>
          <p:cNvPr id="65" name="VI ØNSKER:…"/>
          <p:cNvSpPr txBox="1">
            <a:spLocks noGrp="1"/>
          </p:cNvSpPr>
          <p:nvPr>
            <p:ph sz="half" idx="1"/>
          </p:nvPr>
        </p:nvSpPr>
        <p:spPr>
          <a:xfrm>
            <a:off x="602019" y="1646106"/>
            <a:ext cx="5181600" cy="40608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SzTx/>
              <a:buNone/>
              <a:defRPr sz="3200"/>
            </a:pPr>
            <a:endParaRPr sz="2800" dirty="0"/>
          </a:p>
          <a:p>
            <a:pPr>
              <a:defRPr sz="3200"/>
            </a:pPr>
            <a:r>
              <a:rPr sz="2800" dirty="0" err="1">
                <a:latin typeface="Oslo Sans Office" panose="02000000000000000000" pitchFamily="2" charset="0"/>
              </a:rPr>
              <a:t>Aktive</a:t>
            </a:r>
            <a:r>
              <a:rPr sz="2800" dirty="0">
                <a:latin typeface="Oslo Sans Office" panose="02000000000000000000" pitchFamily="2" charset="0"/>
              </a:rPr>
              <a:t> og </a:t>
            </a:r>
            <a:r>
              <a:rPr sz="2800" dirty="0" err="1">
                <a:latin typeface="Oslo Sans Office" panose="02000000000000000000" pitchFamily="2" charset="0"/>
              </a:rPr>
              <a:t>engasjerte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foreldre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som</a:t>
            </a:r>
            <a:r>
              <a:rPr sz="2800" dirty="0">
                <a:latin typeface="Oslo Sans Office" panose="02000000000000000000" pitchFamily="2" charset="0"/>
              </a:rPr>
              <a:t> tar </a:t>
            </a:r>
            <a:r>
              <a:rPr sz="2800" dirty="0" err="1">
                <a:latin typeface="Oslo Sans Office" panose="02000000000000000000" pitchFamily="2" charset="0"/>
              </a:rPr>
              <a:t>medansvar</a:t>
            </a:r>
            <a:r>
              <a:rPr sz="2800" dirty="0">
                <a:latin typeface="Oslo Sans Office" panose="02000000000000000000" pitchFamily="2" charset="0"/>
              </a:rPr>
              <a:t> for å </a:t>
            </a:r>
            <a:r>
              <a:rPr sz="2800" dirty="0" err="1">
                <a:latin typeface="Oslo Sans Office" panose="02000000000000000000" pitchFamily="2" charset="0"/>
              </a:rPr>
              <a:t>bygge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opp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gode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klassemiljøer</a:t>
            </a:r>
            <a:r>
              <a:rPr sz="2800" dirty="0">
                <a:latin typeface="Oslo Sans Office" panose="02000000000000000000" pitchFamily="2" charset="0"/>
              </a:rPr>
              <a:t> og </a:t>
            </a:r>
            <a:r>
              <a:rPr sz="2800" dirty="0" err="1">
                <a:latin typeface="Oslo Sans Office" panose="02000000000000000000" pitchFamily="2" charset="0"/>
              </a:rPr>
              <a:t>er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konstruktive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medspillere</a:t>
            </a:r>
            <a:r>
              <a:rPr sz="2800" dirty="0">
                <a:latin typeface="Oslo Sans Office" panose="02000000000000000000" pitchFamily="2" charset="0"/>
              </a:rPr>
              <a:t> i </a:t>
            </a:r>
            <a:r>
              <a:rPr sz="2800" dirty="0" err="1">
                <a:latin typeface="Oslo Sans Office" panose="02000000000000000000" pitchFamily="2" charset="0"/>
              </a:rPr>
              <a:t>utfordrende</a:t>
            </a:r>
            <a:r>
              <a:rPr sz="2800" dirty="0">
                <a:latin typeface="Oslo Sans Office" panose="02000000000000000000" pitchFamily="2" charset="0"/>
              </a:rPr>
              <a:t> </a:t>
            </a:r>
            <a:r>
              <a:rPr sz="2800" dirty="0" err="1">
                <a:latin typeface="Oslo Sans Office" panose="02000000000000000000" pitchFamily="2" charset="0"/>
              </a:rPr>
              <a:t>saker</a:t>
            </a:r>
            <a:r>
              <a:rPr sz="2800" dirty="0">
                <a:latin typeface="Oslo Sans Office" panose="02000000000000000000" pitchFamily="2" charset="0"/>
              </a:rPr>
              <a:t>.</a:t>
            </a:r>
            <a:endParaRPr lang="nb-NO" sz="2800" dirty="0">
              <a:latin typeface="Oslo Sans Office" panose="02000000000000000000" pitchFamily="2" charset="0"/>
            </a:endParaRPr>
          </a:p>
          <a:p>
            <a:pPr>
              <a:defRPr sz="3200"/>
            </a:pPr>
            <a:r>
              <a:rPr lang="nb-NO" sz="2800" dirty="0">
                <a:latin typeface="Oslo Sans Office" panose="02000000000000000000" pitchFamily="2" charset="0"/>
              </a:rPr>
              <a:t>Foreldre som viser toleranse for mangfold og ulikhet i ord og handling, og ser verdien av Holmen PLUSS.</a:t>
            </a:r>
          </a:p>
          <a:p>
            <a:pPr>
              <a:defRPr sz="3200"/>
            </a:pPr>
            <a:endParaRPr sz="2800" dirty="0">
              <a:latin typeface="Oslo Sans Office" panose="02000000000000000000" pitchFamily="2" charset="0"/>
            </a:endParaRPr>
          </a:p>
        </p:txBody>
      </p:sp>
      <p:pic>
        <p:nvPicPr>
          <p:cNvPr id="5" name="Plassholder for innhold 4" descr="Et bilde som inneholder person, friidrett, utendørs, spor&#10;&#10;Automatisk generert beskrivelse">
            <a:extLst>
              <a:ext uri="{FF2B5EF4-FFF2-40B4-BE49-F238E27FC236}">
                <a16:creationId xmlns:a16="http://schemas.microsoft.com/office/drawing/2014/main" id="{201DB3A5-FC58-4FF8-A1A7-404E414362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1417"/>
          <a:stretch/>
        </p:blipFill>
        <p:spPr>
          <a:xfrm>
            <a:off x="6408381" y="2602948"/>
            <a:ext cx="5181600" cy="2918929"/>
          </a:xfrm>
          <a:prstGeom prst="rect">
            <a:avLst/>
          </a:prstGeom>
        </p:spPr>
      </p:pic>
      <p:sp>
        <p:nvSpPr>
          <p:cNvPr id="4" name="Snakkeboble: rektangel 3">
            <a:extLst>
              <a:ext uri="{FF2B5EF4-FFF2-40B4-BE49-F238E27FC236}">
                <a16:creationId xmlns:a16="http://schemas.microsoft.com/office/drawing/2014/main" id="{DBE881B3-4637-425B-B7F5-14A6305FECFC}"/>
              </a:ext>
            </a:extLst>
          </p:cNvPr>
          <p:cNvSpPr/>
          <p:nvPr/>
        </p:nvSpPr>
        <p:spPr>
          <a:xfrm>
            <a:off x="7846647" y="320431"/>
            <a:ext cx="4126522" cy="1505197"/>
          </a:xfrm>
          <a:prstGeom prst="wedgeRectCallout">
            <a:avLst>
              <a:gd name="adj1" fmla="val -40254"/>
              <a:gd name="adj2" fmla="val 9985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Godt gjort er bedre enn godt sagt</a:t>
            </a:r>
          </a:p>
          <a:p>
            <a:pPr algn="ctr"/>
            <a:r>
              <a:rPr lang="nb-NO" sz="1200" dirty="0"/>
              <a:t>			</a:t>
            </a:r>
          </a:p>
          <a:p>
            <a:pPr algn="ctr"/>
            <a:r>
              <a:rPr lang="nb-NO" sz="1200" dirty="0"/>
              <a:t>Leif Olav Alnes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12" y="712787"/>
            <a:ext cx="8131176" cy="54324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04462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NGASJER!"/>
          <p:cNvSpPr txBox="1">
            <a:spLocks noGrp="1"/>
          </p:cNvSpPr>
          <p:nvPr>
            <p:ph type="title" idx="4294967295"/>
          </p:nvPr>
        </p:nvSpPr>
        <p:spPr>
          <a:xfrm>
            <a:off x="273050" y="52387"/>
            <a:ext cx="5513388" cy="1449388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7760">
                <a:solidFill>
                  <a:srgbClr val="404040"/>
                </a:solidFill>
              </a:defRPr>
            </a:lvl1pPr>
          </a:lstStyle>
          <a:p>
            <a:r>
              <a:rPr sz="80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  <a:sym typeface="Calibri Light"/>
              </a:rPr>
              <a:t>ENGASJER</a:t>
            </a:r>
            <a:r>
              <a:rPr dirty="0"/>
              <a:t>!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1602317" y="543645"/>
            <a:ext cx="8740776" cy="6042026"/>
            <a:chOff x="1373187" y="877887"/>
            <a:chExt cx="8740776" cy="6042026"/>
          </a:xfrm>
        </p:grpSpPr>
        <p:pic>
          <p:nvPicPr>
            <p:cNvPr id="73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187" y="877887"/>
              <a:ext cx="8740776" cy="6042026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76" name="Grupper"/>
            <p:cNvGrpSpPr/>
            <p:nvPr/>
          </p:nvGrpSpPr>
          <p:grpSpPr>
            <a:xfrm>
              <a:off x="4789487" y="962025"/>
              <a:ext cx="1908176" cy="1771650"/>
              <a:chOff x="0" y="0"/>
              <a:chExt cx="1908175" cy="1771650"/>
            </a:xfrm>
          </p:grpSpPr>
          <p:sp>
            <p:nvSpPr>
              <p:cNvPr id="74" name="Oval"/>
              <p:cNvSpPr/>
              <p:nvPr/>
            </p:nvSpPr>
            <p:spPr>
              <a:xfrm>
                <a:off x="0" y="0"/>
                <a:ext cx="1908175" cy="1771650"/>
              </a:xfrm>
              <a:prstGeom prst="ellipse">
                <a:avLst/>
              </a:prstGeom>
              <a:solidFill>
                <a:srgbClr val="0070C0">
                  <a:alpha val="50195"/>
                </a:srgb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Lærernes og skolens forlengede arm"/>
              <p:cNvSpPr txBox="1"/>
              <p:nvPr/>
            </p:nvSpPr>
            <p:spPr>
              <a:xfrm>
                <a:off x="279400" y="417830"/>
                <a:ext cx="1349376" cy="9359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590" tIns="21590" rIns="21590" bIns="21590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600"/>
                  </a:spcBef>
                  <a:defRPr sz="1600" i="1"/>
                </a:lvl1pPr>
              </a:lstStyle>
              <a:p>
                <a:r>
                  <a:rPr dirty="0" err="1"/>
                  <a:t>Lærernes</a:t>
                </a:r>
                <a:r>
                  <a:rPr dirty="0"/>
                  <a:t> og </a:t>
                </a:r>
                <a:r>
                  <a:rPr dirty="0" err="1"/>
                  <a:t>skolens</a:t>
                </a:r>
                <a:r>
                  <a:rPr dirty="0"/>
                  <a:t> </a:t>
                </a:r>
                <a:r>
                  <a:rPr dirty="0" err="1"/>
                  <a:t>forlengede</a:t>
                </a:r>
                <a:r>
                  <a:rPr dirty="0"/>
                  <a:t> arm</a:t>
                </a:r>
              </a:p>
            </p:txBody>
          </p:sp>
        </p:grpSp>
        <p:grpSp>
          <p:nvGrpSpPr>
            <p:cNvPr id="79" name="Grupper"/>
            <p:cNvGrpSpPr/>
            <p:nvPr/>
          </p:nvGrpSpPr>
          <p:grpSpPr>
            <a:xfrm>
              <a:off x="6692900" y="1962150"/>
              <a:ext cx="1908175" cy="1771650"/>
              <a:chOff x="0" y="0"/>
              <a:chExt cx="1908175" cy="1771650"/>
            </a:xfrm>
          </p:grpSpPr>
          <p:sp>
            <p:nvSpPr>
              <p:cNvPr id="77" name="Oval"/>
              <p:cNvSpPr/>
              <p:nvPr/>
            </p:nvSpPr>
            <p:spPr>
              <a:xfrm>
                <a:off x="0" y="0"/>
                <a:ext cx="1908175" cy="1771650"/>
              </a:xfrm>
              <a:prstGeom prst="ellipse">
                <a:avLst/>
              </a:prstGeom>
              <a:solidFill>
                <a:srgbClr val="0070C0">
                  <a:alpha val="49804"/>
                </a:srgb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Pådriver, koordinere og delegere"/>
              <p:cNvSpPr txBox="1"/>
              <p:nvPr/>
            </p:nvSpPr>
            <p:spPr>
              <a:xfrm>
                <a:off x="279400" y="526415"/>
                <a:ext cx="1349376" cy="7188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590" tIns="21590" rIns="21590" bIns="21590" numCol="1" anchor="ctr">
                <a:spAutoFit/>
              </a:bodyPr>
              <a:lstStyle>
                <a:lvl1pPr algn="ctr" defTabSz="755650">
                  <a:lnSpc>
                    <a:spcPct val="90000"/>
                  </a:lnSpc>
                  <a:spcBef>
                    <a:spcPts val="600"/>
                  </a:spcBef>
                  <a:defRPr sz="1600" i="1"/>
                </a:lvl1pPr>
              </a:lstStyle>
              <a:p>
                <a:r>
                  <a:rPr dirty="0" err="1"/>
                  <a:t>Pådriver</a:t>
                </a:r>
                <a:r>
                  <a:rPr dirty="0"/>
                  <a:t>, </a:t>
                </a:r>
                <a:r>
                  <a:rPr dirty="0" err="1"/>
                  <a:t>koordinere</a:t>
                </a:r>
                <a:r>
                  <a:rPr dirty="0"/>
                  <a:t> og </a:t>
                </a:r>
                <a:r>
                  <a:rPr dirty="0" err="1"/>
                  <a:t>delegere</a:t>
                </a:r>
                <a:endParaRPr dirty="0"/>
              </a:p>
            </p:txBody>
          </p:sp>
        </p:grpSp>
      </p:grpSp>
      <p:sp>
        <p:nvSpPr>
          <p:cNvPr id="80" name="DELEGER!"/>
          <p:cNvSpPr txBox="1"/>
          <p:nvPr/>
        </p:nvSpPr>
        <p:spPr>
          <a:xfrm>
            <a:off x="7022042" y="-111675"/>
            <a:ext cx="569550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85000"/>
              </a:lnSpc>
              <a:defRPr sz="8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/>
              <a:t>DELEGER!</a:t>
            </a:r>
          </a:p>
        </p:txBody>
      </p:sp>
    </p:spTree>
    <p:extLst>
      <p:ext uri="{BB962C8B-B14F-4D97-AF65-F5344CB8AC3E}">
        <p14:creationId xmlns:p14="http://schemas.microsoft.com/office/powerpoint/2010/main" val="19717096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Kulturminister’n - Begeistret vennskaper og kulturbygger(1:2)"/>
          <p:cNvSpPr txBox="1">
            <a:spLocks noGrp="1"/>
          </p:cNvSpPr>
          <p:nvPr>
            <p:ph type="title" idx="4294967295"/>
          </p:nvPr>
        </p:nvSpPr>
        <p:spPr>
          <a:xfrm>
            <a:off x="689918" y="243745"/>
            <a:ext cx="1093778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41247">
              <a:defRPr sz="4048" i="1">
                <a:solidFill>
                  <a:srgbClr val="404040"/>
                </a:solidFill>
              </a:defRPr>
            </a:pPr>
            <a:r>
              <a:rPr sz="3600" b="1" dirty="0" err="1">
                <a:solidFill>
                  <a:srgbClr val="272D59"/>
                </a:solidFill>
              </a:rPr>
              <a:t>Kulturminister</a:t>
            </a:r>
            <a:r>
              <a:rPr lang="nb-NO" sz="3600" b="1" dirty="0">
                <a:solidFill>
                  <a:srgbClr val="272D59"/>
                </a:solidFill>
              </a:rPr>
              <a:t>e</a:t>
            </a:r>
            <a:r>
              <a:rPr sz="3600" b="1" dirty="0">
                <a:solidFill>
                  <a:srgbClr val="272D59"/>
                </a:solidFill>
              </a:rPr>
              <a:t>n</a:t>
            </a:r>
            <a:r>
              <a:rPr lang="nb-NO" sz="3600" b="1" dirty="0">
                <a:solidFill>
                  <a:srgbClr val="272D59"/>
                </a:solidFill>
              </a:rPr>
              <a:t> </a:t>
            </a:r>
            <a:br>
              <a:rPr lang="nb-NO" sz="3600" b="1" dirty="0">
                <a:solidFill>
                  <a:srgbClr val="272D59"/>
                </a:solidFill>
              </a:rPr>
            </a:br>
            <a:r>
              <a:rPr sz="3600" i="0" dirty="0">
                <a:solidFill>
                  <a:srgbClr val="272D59"/>
                </a:solidFill>
              </a:rPr>
              <a:t>- </a:t>
            </a:r>
            <a:r>
              <a:rPr sz="3600" i="1" dirty="0" err="1">
                <a:solidFill>
                  <a:srgbClr val="272D59"/>
                </a:solidFill>
              </a:rPr>
              <a:t>vennskaper</a:t>
            </a:r>
            <a:r>
              <a:rPr sz="3600" i="1" dirty="0">
                <a:solidFill>
                  <a:srgbClr val="272D59"/>
                </a:solidFill>
              </a:rPr>
              <a:t> og </a:t>
            </a:r>
            <a:r>
              <a:rPr sz="3600" i="1" dirty="0" err="1">
                <a:solidFill>
                  <a:srgbClr val="272D59"/>
                </a:solidFill>
              </a:rPr>
              <a:t>kulturbygge</a:t>
            </a:r>
            <a:r>
              <a:rPr lang="nb-NO" sz="3600" i="1" dirty="0">
                <a:solidFill>
                  <a:srgbClr val="272D59"/>
                </a:solidFill>
              </a:rPr>
              <a:t>r</a:t>
            </a:r>
            <a:endParaRPr sz="3600" i="1" dirty="0">
              <a:solidFill>
                <a:srgbClr val="272D59"/>
              </a:solidFill>
            </a:endParaRPr>
          </a:p>
        </p:txBody>
      </p:sp>
      <p:sp>
        <p:nvSpPr>
          <p:cNvPr id="83" name="Ønske nye elever og deres foreldre velkommen til klassen og Holmen skole…"/>
          <p:cNvSpPr txBox="1">
            <a:spLocks noGrp="1"/>
          </p:cNvSpPr>
          <p:nvPr>
            <p:ph type="body" idx="4294967295"/>
          </p:nvPr>
        </p:nvSpPr>
        <p:spPr>
          <a:xfrm>
            <a:off x="689918" y="1569308"/>
            <a:ext cx="10812164" cy="492674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defRPr sz="2600" b="1"/>
            </a:pPr>
            <a:r>
              <a:rPr dirty="0" err="1">
                <a:latin typeface="Oslo Sans Office" panose="02000000000000000000" pitchFamily="2" charset="0"/>
              </a:rPr>
              <a:t>Ønske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nye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elever</a:t>
            </a:r>
            <a:r>
              <a:rPr dirty="0">
                <a:latin typeface="Oslo Sans Office" panose="02000000000000000000" pitchFamily="2" charset="0"/>
              </a:rPr>
              <a:t> og </a:t>
            </a:r>
            <a:r>
              <a:rPr dirty="0" err="1">
                <a:latin typeface="Oslo Sans Office" panose="02000000000000000000" pitchFamily="2" charset="0"/>
              </a:rPr>
              <a:t>deres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foreldre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velkommen</a:t>
            </a:r>
            <a:r>
              <a:rPr dirty="0">
                <a:latin typeface="Oslo Sans Office" panose="02000000000000000000" pitchFamily="2" charset="0"/>
              </a:rPr>
              <a:t> til </a:t>
            </a:r>
            <a:r>
              <a:rPr dirty="0" err="1">
                <a:latin typeface="Oslo Sans Office" panose="02000000000000000000" pitchFamily="2" charset="0"/>
              </a:rPr>
              <a:t>klassen</a:t>
            </a:r>
            <a:r>
              <a:rPr dirty="0">
                <a:latin typeface="Oslo Sans Office" panose="02000000000000000000" pitchFamily="2" charset="0"/>
              </a:rPr>
              <a:t> og Holmen skole</a:t>
            </a:r>
            <a:endParaRPr lang="nb-NO" dirty="0">
              <a:latin typeface="Oslo Sans Office" panose="02000000000000000000" pitchFamily="2" charset="0"/>
            </a:endParaRPr>
          </a:p>
          <a:p>
            <a:pPr>
              <a:lnSpc>
                <a:spcPct val="70000"/>
              </a:lnSpc>
              <a:defRPr sz="2600" b="1"/>
            </a:pPr>
            <a:endParaRPr dirty="0"/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Viktig</a:t>
            </a:r>
            <a:r>
              <a:rPr dirty="0">
                <a:latin typeface="Oslo Sans Office" panose="02000000000000000000" pitchFamily="2" charset="0"/>
              </a:rPr>
              <a:t> med </a:t>
            </a:r>
            <a:r>
              <a:rPr dirty="0" err="1">
                <a:latin typeface="Oslo Sans Office" panose="02000000000000000000" pitchFamily="2" charset="0"/>
              </a:rPr>
              <a:t>inkludering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fra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første</a:t>
            </a:r>
            <a:r>
              <a:rPr dirty="0">
                <a:latin typeface="Oslo Sans Office" panose="02000000000000000000" pitchFamily="2" charset="0"/>
              </a:rPr>
              <a:t> dag!</a:t>
            </a:r>
            <a:endParaRPr lang="nb-NO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dirty="0">
                <a:latin typeface="Oslo Sans Office" panose="02000000000000000000" pitchFamily="2" charset="0"/>
              </a:rPr>
              <a:t>Info om </a:t>
            </a:r>
            <a:r>
              <a:rPr dirty="0" err="1">
                <a:latin typeface="Oslo Sans Office" panose="02000000000000000000" pitchFamily="2" charset="0"/>
              </a:rPr>
              <a:t>nye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elever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kommer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fra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rektor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eller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assisterende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rektor</a:t>
            </a:r>
            <a:endParaRPr lang="nb-NO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dirty="0">
                <a:latin typeface="Oslo Sans Office" panose="02000000000000000000" pitchFamily="2" charset="0"/>
              </a:rPr>
              <a:t>Send </a:t>
            </a:r>
            <a:r>
              <a:rPr dirty="0" err="1">
                <a:latin typeface="Oslo Sans Office" panose="02000000000000000000" pitchFamily="2" charset="0"/>
              </a:rPr>
              <a:t>familien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en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velkomstmail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eller</a:t>
            </a:r>
            <a:r>
              <a:rPr dirty="0">
                <a:latin typeface="Oslo Sans Office" panose="02000000000000000000" pitchFamily="2" charset="0"/>
              </a:rPr>
              <a:t> ta </a:t>
            </a:r>
            <a:r>
              <a:rPr dirty="0" err="1">
                <a:latin typeface="Oslo Sans Office" panose="02000000000000000000" pitchFamily="2" charset="0"/>
              </a:rPr>
              <a:t>direkte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kontakt</a:t>
            </a:r>
            <a:r>
              <a:rPr dirty="0">
                <a:latin typeface="Oslo Sans Office" panose="02000000000000000000" pitchFamily="2" charset="0"/>
              </a:rPr>
              <a:t> </a:t>
            </a:r>
            <a:endParaRPr lang="nb-NO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Avtale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tid</a:t>
            </a:r>
            <a:r>
              <a:rPr dirty="0">
                <a:latin typeface="Oslo Sans Office" panose="02000000000000000000" pitchFamily="2" charset="0"/>
              </a:rPr>
              <a:t> for å </a:t>
            </a:r>
            <a:r>
              <a:rPr dirty="0" err="1">
                <a:latin typeface="Oslo Sans Office" panose="02000000000000000000" pitchFamily="2" charset="0"/>
              </a:rPr>
              <a:t>møtes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på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skolen</a:t>
            </a:r>
            <a:r>
              <a:rPr dirty="0">
                <a:latin typeface="Oslo Sans Office" panose="02000000000000000000" pitchFamily="2" charset="0"/>
              </a:rPr>
              <a:t> for </a:t>
            </a:r>
            <a:r>
              <a:rPr dirty="0" err="1">
                <a:latin typeface="Oslo Sans Office" panose="02000000000000000000" pitchFamily="2" charset="0"/>
              </a:rPr>
              <a:t>hilse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på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foreldre</a:t>
            </a:r>
            <a:r>
              <a:rPr dirty="0">
                <a:latin typeface="Oslo Sans Office" panose="02000000000000000000" pitchFamily="2" charset="0"/>
              </a:rPr>
              <a:t> og </a:t>
            </a:r>
            <a:r>
              <a:rPr dirty="0" err="1">
                <a:latin typeface="Oslo Sans Office" panose="02000000000000000000" pitchFamily="2" charset="0"/>
              </a:rPr>
              <a:t>elev</a:t>
            </a:r>
            <a:endParaRPr lang="nb-NO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Invitere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elev</a:t>
            </a:r>
            <a:r>
              <a:rPr dirty="0">
                <a:latin typeface="Oslo Sans Office" panose="02000000000000000000" pitchFamily="2" charset="0"/>
              </a:rPr>
              <a:t> inn </a:t>
            </a:r>
            <a:r>
              <a:rPr dirty="0" err="1">
                <a:latin typeface="Oslo Sans Office" panose="02000000000000000000" pitchFamily="2" charset="0"/>
              </a:rPr>
              <a:t>på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etablerte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sosiale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arenaer</a:t>
            </a:r>
            <a:r>
              <a:rPr dirty="0">
                <a:latin typeface="Oslo Sans Office" panose="02000000000000000000" pitchFamily="2" charset="0"/>
              </a:rPr>
              <a:t>; </a:t>
            </a:r>
            <a:r>
              <a:rPr dirty="0" err="1">
                <a:latin typeface="Oslo Sans Office" panose="02000000000000000000" pitchFamily="2" charset="0"/>
              </a:rPr>
              <a:t>fotball</a:t>
            </a:r>
            <a:r>
              <a:rPr dirty="0">
                <a:latin typeface="Oslo Sans Office" panose="02000000000000000000" pitchFamily="2" charset="0"/>
              </a:rPr>
              <a:t>, bandy, </a:t>
            </a:r>
            <a:r>
              <a:rPr dirty="0" err="1">
                <a:latin typeface="Oslo Sans Office" panose="02000000000000000000" pitchFamily="2" charset="0"/>
              </a:rPr>
              <a:t>skøyteskole</a:t>
            </a:r>
            <a:r>
              <a:rPr dirty="0">
                <a:latin typeface="Oslo Sans Office" panose="02000000000000000000" pitchFamily="2" charset="0"/>
              </a:rPr>
              <a:t>, </a:t>
            </a:r>
            <a:r>
              <a:rPr dirty="0" err="1">
                <a:latin typeface="Oslo Sans Office" panose="02000000000000000000" pitchFamily="2" charset="0"/>
              </a:rPr>
              <a:t>dans</a:t>
            </a:r>
            <a:r>
              <a:rPr dirty="0">
                <a:latin typeface="Oslo Sans Office" panose="02000000000000000000" pitchFamily="2" charset="0"/>
              </a:rPr>
              <a:t>, </a:t>
            </a:r>
            <a:r>
              <a:rPr dirty="0" err="1">
                <a:latin typeface="Oslo Sans Office" panose="02000000000000000000" pitchFamily="2" charset="0"/>
              </a:rPr>
              <a:t>osv</a:t>
            </a:r>
            <a:endParaRPr lang="nb-NO"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>
              <a:lnSpc>
                <a:spcPct val="170000"/>
              </a:lnSpc>
              <a:defRPr sz="2600" b="1"/>
            </a:pPr>
            <a:r>
              <a:rPr dirty="0" err="1"/>
              <a:t>Pådriver</a:t>
            </a:r>
            <a:r>
              <a:rPr dirty="0"/>
              <a:t> for </a:t>
            </a:r>
            <a:r>
              <a:rPr dirty="0" err="1"/>
              <a:t>kortreiste</a:t>
            </a:r>
            <a:r>
              <a:rPr dirty="0"/>
              <a:t> </a:t>
            </a:r>
            <a:r>
              <a:rPr dirty="0" err="1"/>
              <a:t>arenaer</a:t>
            </a:r>
            <a:r>
              <a:rPr dirty="0"/>
              <a:t> for </a:t>
            </a:r>
            <a:r>
              <a:rPr dirty="0" err="1"/>
              <a:t>sosialt</a:t>
            </a:r>
            <a:r>
              <a:rPr dirty="0"/>
              <a:t> </a:t>
            </a:r>
            <a:r>
              <a:rPr dirty="0" err="1"/>
              <a:t>samvær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klassen</a:t>
            </a:r>
            <a:r>
              <a:rPr lang="nb-NO" dirty="0"/>
              <a:t> -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tvers</a:t>
            </a:r>
            <a:r>
              <a:rPr dirty="0"/>
              <a:t> av </a:t>
            </a:r>
            <a:r>
              <a:rPr dirty="0" err="1"/>
              <a:t>kjønn</a:t>
            </a:r>
            <a:r>
              <a:rPr lang="nb-NO" dirty="0"/>
              <a:t> </a:t>
            </a:r>
          </a:p>
          <a:p>
            <a:pPr>
              <a:lnSpc>
                <a:spcPct val="170000"/>
              </a:lnSpc>
              <a:defRPr sz="2600" b="1"/>
            </a:pPr>
            <a:endParaRPr sz="1900"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sz="2100" dirty="0" err="1">
                <a:latin typeface="Oslo Sans Office" panose="02000000000000000000" pitchFamily="2" charset="0"/>
              </a:rPr>
              <a:t>Treffes</a:t>
            </a:r>
            <a:r>
              <a:rPr sz="2100" dirty="0">
                <a:latin typeface="Oslo Sans Office" panose="02000000000000000000" pitchFamily="2" charset="0"/>
              </a:rPr>
              <a:t> i </a:t>
            </a:r>
            <a:r>
              <a:rPr sz="2100" dirty="0" err="1">
                <a:latin typeface="Oslo Sans Office" panose="02000000000000000000" pitchFamily="2" charset="0"/>
              </a:rPr>
              <a:t>skolegården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eller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andre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steder</a:t>
            </a:r>
            <a:r>
              <a:rPr sz="2100" dirty="0">
                <a:latin typeface="Oslo Sans Office" panose="02000000000000000000" pitchFamily="2" charset="0"/>
              </a:rPr>
              <a:t> i </a:t>
            </a:r>
            <a:r>
              <a:rPr sz="2100" dirty="0" err="1">
                <a:latin typeface="Oslo Sans Office" panose="02000000000000000000" pitchFamily="2" charset="0"/>
              </a:rPr>
              <a:t>helger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eller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etter</a:t>
            </a:r>
            <a:r>
              <a:rPr sz="2100" dirty="0">
                <a:latin typeface="Oslo Sans Office" panose="02000000000000000000" pitchFamily="2" charset="0"/>
              </a:rPr>
              <a:t> </a:t>
            </a:r>
            <a:r>
              <a:rPr sz="2100" dirty="0" err="1">
                <a:latin typeface="Oslo Sans Office" panose="02000000000000000000" pitchFamily="2" charset="0"/>
              </a:rPr>
              <a:t>skoletid</a:t>
            </a:r>
            <a:endParaRPr lang="nb-NO" sz="2100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lang="nb-NO" sz="2100"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lang="nb-NO" sz="2100" dirty="0">
                <a:latin typeface="Oslo Sans Office" panose="02000000000000000000" pitchFamily="2" charset="0"/>
              </a:rPr>
              <a:t>Kan man treffes slik at elevene på PLUSS også kan delta (</a:t>
            </a:r>
            <a:r>
              <a:rPr lang="nb-NO" sz="2100" dirty="0" err="1">
                <a:latin typeface="Oslo Sans Office" panose="02000000000000000000" pitchFamily="2" charset="0"/>
              </a:rPr>
              <a:t>f.eks</a:t>
            </a:r>
            <a:r>
              <a:rPr lang="nb-NO" sz="2100" dirty="0">
                <a:latin typeface="Oslo Sans Office" panose="02000000000000000000" pitchFamily="2" charset="0"/>
              </a:rPr>
              <a:t> søndagstreff i Frognerparken) </a:t>
            </a: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sz="2200"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defRPr sz="2200"/>
            </a:pPr>
            <a:r>
              <a:rPr sz="2200" dirty="0" err="1">
                <a:latin typeface="Oslo Sans Office" panose="02000000000000000000" pitchFamily="2" charset="0"/>
              </a:rPr>
              <a:t>Oppfordre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foreldre</a:t>
            </a:r>
            <a:r>
              <a:rPr sz="2200" dirty="0">
                <a:latin typeface="Oslo Sans Office" panose="02000000000000000000" pitchFamily="2" charset="0"/>
              </a:rPr>
              <a:t> til og </a:t>
            </a:r>
            <a:r>
              <a:rPr sz="2200" dirty="0" err="1">
                <a:latin typeface="Oslo Sans Office" panose="02000000000000000000" pitchFamily="2" charset="0"/>
              </a:rPr>
              <a:t>invitere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andre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skolevenner</a:t>
            </a:r>
            <a:r>
              <a:rPr sz="2200" dirty="0">
                <a:latin typeface="Oslo Sans Office" panose="02000000000000000000" pitchFamily="2" charset="0"/>
              </a:rPr>
              <a:t> med </a:t>
            </a:r>
            <a:r>
              <a:rPr sz="2200" dirty="0" err="1">
                <a:latin typeface="Oslo Sans Office" panose="02000000000000000000" pitchFamily="2" charset="0"/>
              </a:rPr>
              <a:t>på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aktiviteter</a:t>
            </a:r>
            <a:r>
              <a:rPr sz="2200" dirty="0">
                <a:latin typeface="Oslo Sans Office" panose="02000000000000000000" pitchFamily="2" charset="0"/>
              </a:rPr>
              <a:t>; </a:t>
            </a:r>
            <a:endParaRPr lang="nb-NO" sz="2200" dirty="0">
              <a:latin typeface="Oslo Sans Office" panose="02000000000000000000" pitchFamily="2" charset="0"/>
            </a:endParaRPr>
          </a:p>
          <a:p>
            <a:pPr marL="457200" lvl="1" indent="0">
              <a:lnSpc>
                <a:spcPct val="70000"/>
              </a:lnSpc>
              <a:spcBef>
                <a:spcPts val="500"/>
              </a:spcBef>
              <a:buNone/>
              <a:defRPr sz="2200"/>
            </a:pPr>
            <a:endParaRPr sz="2200" dirty="0">
              <a:latin typeface="Oslo Sans Office" panose="02000000000000000000" pitchFamily="2" charset="0"/>
            </a:endParaRPr>
          </a:p>
          <a:p>
            <a:pPr marL="914400" lvl="2" indent="0">
              <a:lnSpc>
                <a:spcPct val="70000"/>
              </a:lnSpc>
              <a:spcBef>
                <a:spcPts val="0"/>
              </a:spcBef>
              <a:buNone/>
              <a:defRPr sz="1900" i="1"/>
            </a:pPr>
            <a:endParaRPr lang="nb-NO" sz="2200" dirty="0">
              <a:latin typeface="Oslo Sans Office" panose="02000000000000000000" pitchFamily="2" charset="0"/>
            </a:endParaRPr>
          </a:p>
          <a:p>
            <a:pPr marL="1143000" lvl="2" indent="-228600">
              <a:lnSpc>
                <a:spcPct val="70000"/>
              </a:lnSpc>
              <a:spcBef>
                <a:spcPts val="0"/>
              </a:spcBef>
              <a:defRPr sz="1900" i="1"/>
            </a:pPr>
            <a:r>
              <a:rPr lang="nb-NO" sz="2200" dirty="0" err="1">
                <a:latin typeface="Oslo Sans Office" panose="02000000000000000000" pitchFamily="2" charset="0"/>
              </a:rPr>
              <a:t>N</a:t>
            </a:r>
            <a:r>
              <a:rPr sz="2200" dirty="0" err="1">
                <a:latin typeface="Oslo Sans Office" panose="02000000000000000000" pitchFamily="2" charset="0"/>
              </a:rPr>
              <a:t>oen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som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vil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være</a:t>
            </a:r>
            <a:r>
              <a:rPr sz="2200" dirty="0">
                <a:latin typeface="Oslo Sans Office" panose="02000000000000000000" pitchFamily="2" charset="0"/>
              </a:rPr>
              <a:t> med å </a:t>
            </a:r>
            <a:r>
              <a:rPr sz="2200" dirty="0" err="1">
                <a:latin typeface="Oslo Sans Office" panose="02000000000000000000" pitchFamily="2" charset="0"/>
              </a:rPr>
              <a:t>spille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fotball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på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skolen</a:t>
            </a:r>
            <a:r>
              <a:rPr sz="2200" dirty="0">
                <a:latin typeface="Oslo Sans Office" panose="02000000000000000000" pitchFamily="2" charset="0"/>
              </a:rPr>
              <a:t>? </a:t>
            </a:r>
            <a:r>
              <a:rPr sz="2200" dirty="0" err="1">
                <a:latin typeface="Oslo Sans Office" panose="02000000000000000000" pitchFamily="2" charset="0"/>
              </a:rPr>
              <a:t>Noen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som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vil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være</a:t>
            </a:r>
            <a:r>
              <a:rPr sz="2200" dirty="0">
                <a:latin typeface="Oslo Sans Office" panose="02000000000000000000" pitchFamily="2" charset="0"/>
              </a:rPr>
              <a:t> med </a:t>
            </a:r>
            <a:r>
              <a:rPr sz="2200" dirty="0" err="1">
                <a:latin typeface="Oslo Sans Office" panose="02000000000000000000" pitchFamily="2" charset="0"/>
              </a:rPr>
              <a:t>på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lekeplassen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ved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skolen</a:t>
            </a:r>
            <a:r>
              <a:rPr sz="2200" dirty="0">
                <a:latin typeface="Oslo Sans Office" panose="02000000000000000000" pitchFamily="2" charset="0"/>
              </a:rPr>
              <a:t>? </a:t>
            </a:r>
            <a:endParaRPr lang="nb-NO" sz="2200" dirty="0">
              <a:latin typeface="Oslo Sans Office" panose="02000000000000000000" pitchFamily="2" charset="0"/>
            </a:endParaRPr>
          </a:p>
          <a:p>
            <a:pPr marL="914400" lvl="2" indent="0">
              <a:lnSpc>
                <a:spcPct val="70000"/>
              </a:lnSpc>
              <a:spcBef>
                <a:spcPts val="0"/>
              </a:spcBef>
              <a:buNone/>
              <a:defRPr sz="1900" i="1"/>
            </a:pPr>
            <a:endParaRPr lang="nb-NO" sz="2200" dirty="0">
              <a:latin typeface="Oslo Sans Office" panose="02000000000000000000" pitchFamily="2" charset="0"/>
            </a:endParaRPr>
          </a:p>
          <a:p>
            <a:pPr marL="914400" lvl="2" indent="0">
              <a:lnSpc>
                <a:spcPct val="70000"/>
              </a:lnSpc>
              <a:spcBef>
                <a:spcPts val="0"/>
              </a:spcBef>
              <a:buNone/>
              <a:defRPr sz="1900" i="1"/>
            </a:pPr>
            <a:r>
              <a:rPr lang="nb-NO" sz="2200" dirty="0">
                <a:latin typeface="Oslo Sans Office" panose="02000000000000000000" pitchFamily="2" charset="0"/>
              </a:rPr>
              <a:t>     </a:t>
            </a:r>
            <a:r>
              <a:rPr sz="2200" dirty="0" err="1">
                <a:latin typeface="Oslo Sans Office" panose="02000000000000000000" pitchFamily="2" charset="0"/>
              </a:rPr>
              <a:t>Noen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som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vil</a:t>
            </a:r>
            <a:r>
              <a:rPr sz="2200" dirty="0">
                <a:latin typeface="Oslo Sans Office" panose="02000000000000000000" pitchFamily="2" charset="0"/>
              </a:rPr>
              <a:t> grille </a:t>
            </a:r>
            <a:r>
              <a:rPr sz="2200" dirty="0" err="1">
                <a:latin typeface="Oslo Sans Office" panose="02000000000000000000" pitchFamily="2" charset="0"/>
              </a:rPr>
              <a:t>ved</a:t>
            </a:r>
            <a:r>
              <a:rPr sz="2200" dirty="0">
                <a:latin typeface="Oslo Sans Office" panose="02000000000000000000" pitchFamily="2" charset="0"/>
              </a:rPr>
              <a:t> </a:t>
            </a:r>
            <a:r>
              <a:rPr sz="2200" dirty="0" err="1">
                <a:latin typeface="Oslo Sans Office" panose="02000000000000000000" pitchFamily="2" charset="0"/>
              </a:rPr>
              <a:t>Holmendammen</a:t>
            </a:r>
            <a:r>
              <a:rPr sz="2200" dirty="0">
                <a:latin typeface="Oslo Sans Office" panose="02000000000000000000" pitchFamily="2" charset="0"/>
              </a:rPr>
              <a:t>? Kino </a:t>
            </a:r>
            <a:r>
              <a:rPr sz="2200" dirty="0" err="1">
                <a:latin typeface="Oslo Sans Office" panose="02000000000000000000" pitchFamily="2" charset="0"/>
              </a:rPr>
              <a:t>kanskje</a:t>
            </a:r>
            <a:r>
              <a:rPr sz="2200" dirty="0">
                <a:latin typeface="Oslo Sans Offic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29958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Kulturminister’n - Begeistret vennskaper og kulturbygger (2:2)"/>
          <p:cNvSpPr txBox="1">
            <a:spLocks noGrp="1"/>
          </p:cNvSpPr>
          <p:nvPr>
            <p:ph type="title" idx="4294967295"/>
          </p:nvPr>
        </p:nvSpPr>
        <p:spPr>
          <a:xfrm>
            <a:off x="729049" y="223623"/>
            <a:ext cx="11969578" cy="7716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32104">
              <a:defRPr sz="4004" i="1">
                <a:solidFill>
                  <a:srgbClr val="404040"/>
                </a:solidFill>
              </a:defRPr>
            </a:pPr>
            <a:r>
              <a:rPr lang="nb-NO" sz="3600" b="1" dirty="0">
                <a:solidFill>
                  <a:srgbClr val="272D59"/>
                </a:solidFill>
              </a:rPr>
              <a:t>Kulturministeren </a:t>
            </a:r>
            <a:br>
              <a:rPr lang="nb-NO" sz="3600" b="1" dirty="0">
                <a:solidFill>
                  <a:srgbClr val="272D59"/>
                </a:solidFill>
              </a:rPr>
            </a:br>
            <a:r>
              <a:rPr lang="nb-NO" sz="3600" dirty="0">
                <a:solidFill>
                  <a:srgbClr val="272D59"/>
                </a:solidFill>
              </a:rPr>
              <a:t>- </a:t>
            </a:r>
            <a:r>
              <a:rPr lang="nb-NO" sz="3600" dirty="0" err="1">
                <a:solidFill>
                  <a:srgbClr val="272D59"/>
                </a:solidFill>
              </a:rPr>
              <a:t>vennskaper</a:t>
            </a:r>
            <a:r>
              <a:rPr lang="nb-NO" sz="3600" dirty="0">
                <a:solidFill>
                  <a:srgbClr val="272D59"/>
                </a:solidFill>
              </a:rPr>
              <a:t> og </a:t>
            </a:r>
            <a:r>
              <a:rPr lang="nb-NO" sz="3600" dirty="0" err="1">
                <a:solidFill>
                  <a:srgbClr val="272D59"/>
                </a:solidFill>
              </a:rPr>
              <a:t>kulturbygger</a:t>
            </a:r>
            <a:endParaRPr sz="3600" i="0" dirty="0"/>
          </a:p>
        </p:txBody>
      </p:sp>
      <p:sp>
        <p:nvSpPr>
          <p:cNvPr id="86" name="Inspirere til god kommunikasjon i foreldregruppen…"/>
          <p:cNvSpPr txBox="1">
            <a:spLocks noGrp="1"/>
          </p:cNvSpPr>
          <p:nvPr>
            <p:ph type="body" idx="4294967295"/>
          </p:nvPr>
        </p:nvSpPr>
        <p:spPr>
          <a:xfrm>
            <a:off x="729049" y="1574089"/>
            <a:ext cx="10058401" cy="447438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 sz="2400" b="1"/>
            </a:pPr>
            <a:r>
              <a:rPr dirty="0" err="1"/>
              <a:t>Inspirere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god </a:t>
            </a:r>
            <a:r>
              <a:rPr dirty="0" err="1"/>
              <a:t>kommunikasjon</a:t>
            </a:r>
            <a:r>
              <a:rPr dirty="0"/>
              <a:t> i </a:t>
            </a:r>
            <a:r>
              <a:rPr dirty="0" err="1"/>
              <a:t>foreldregruppen</a:t>
            </a:r>
            <a:endParaRPr dirty="0"/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defRPr sz="2000"/>
            </a:pPr>
            <a:r>
              <a:rPr sz="2300" dirty="0" err="1"/>
              <a:t>Være</a:t>
            </a:r>
            <a:r>
              <a:rPr sz="2300" dirty="0"/>
              <a:t> </a:t>
            </a:r>
            <a:r>
              <a:rPr sz="2300" dirty="0" err="1"/>
              <a:t>en</a:t>
            </a:r>
            <a:r>
              <a:rPr sz="2300" dirty="0"/>
              <a:t> </a:t>
            </a:r>
            <a:r>
              <a:rPr sz="2300" dirty="0" err="1"/>
              <a:t>ressursperson</a:t>
            </a:r>
            <a:r>
              <a:rPr sz="2300" dirty="0"/>
              <a:t> for </a:t>
            </a:r>
            <a:r>
              <a:rPr sz="2300" dirty="0" err="1"/>
              <a:t>klassen</a:t>
            </a:r>
            <a:r>
              <a:rPr sz="2300" dirty="0"/>
              <a:t> </a:t>
            </a:r>
            <a:r>
              <a:rPr sz="2300" dirty="0" err="1"/>
              <a:t>og</a:t>
            </a:r>
            <a:r>
              <a:rPr sz="2300" dirty="0"/>
              <a:t> </a:t>
            </a:r>
            <a:r>
              <a:rPr sz="2300" dirty="0" err="1"/>
              <a:t>bidra</a:t>
            </a:r>
            <a:r>
              <a:rPr sz="2300" dirty="0"/>
              <a:t> </a:t>
            </a:r>
            <a:r>
              <a:rPr sz="2300" dirty="0" err="1"/>
              <a:t>til</a:t>
            </a:r>
            <a:r>
              <a:rPr sz="2300" dirty="0"/>
              <a:t> </a:t>
            </a:r>
            <a:r>
              <a:rPr sz="2300" dirty="0" err="1"/>
              <a:t>åpenhet</a:t>
            </a:r>
            <a:r>
              <a:rPr sz="2300" dirty="0"/>
              <a:t> </a:t>
            </a:r>
            <a:r>
              <a:rPr sz="2300" dirty="0" err="1"/>
              <a:t>og</a:t>
            </a:r>
            <a:r>
              <a:rPr sz="2300" dirty="0"/>
              <a:t> </a:t>
            </a:r>
            <a:r>
              <a:rPr sz="2300" dirty="0" err="1"/>
              <a:t>kontakt</a:t>
            </a:r>
            <a:r>
              <a:rPr sz="2300" dirty="0"/>
              <a:t> </a:t>
            </a:r>
            <a:r>
              <a:rPr sz="2300" dirty="0" err="1"/>
              <a:t>mellom</a:t>
            </a:r>
            <a:r>
              <a:rPr sz="2300" dirty="0"/>
              <a:t> </a:t>
            </a:r>
            <a:r>
              <a:rPr sz="2300" dirty="0" err="1"/>
              <a:t>foreldre</a:t>
            </a:r>
            <a:r>
              <a:rPr sz="2300" dirty="0"/>
              <a:t> </a:t>
            </a:r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defRPr sz="2000"/>
            </a:pPr>
            <a:r>
              <a:rPr sz="2300" dirty="0" err="1"/>
              <a:t>Vær</a:t>
            </a:r>
            <a:r>
              <a:rPr sz="2300" dirty="0"/>
              <a:t> </a:t>
            </a:r>
            <a:r>
              <a:rPr sz="2300" dirty="0" err="1"/>
              <a:t>en</a:t>
            </a:r>
            <a:r>
              <a:rPr sz="2300" dirty="0"/>
              <a:t> </a:t>
            </a:r>
            <a:r>
              <a:rPr sz="2300" dirty="0" err="1"/>
              <a:t>fremsnakker</a:t>
            </a:r>
            <a:r>
              <a:rPr sz="2300" dirty="0"/>
              <a:t>!</a:t>
            </a:r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defRPr sz="2000"/>
            </a:pPr>
            <a:r>
              <a:rPr sz="2300" dirty="0" err="1"/>
              <a:t>Unngå</a:t>
            </a:r>
            <a:r>
              <a:rPr sz="2300" dirty="0"/>
              <a:t> </a:t>
            </a:r>
            <a:r>
              <a:rPr sz="2300" dirty="0" err="1"/>
              <a:t>mailutveksling</a:t>
            </a:r>
            <a:r>
              <a:rPr sz="2300" dirty="0"/>
              <a:t> </a:t>
            </a:r>
            <a:r>
              <a:rPr sz="2300" dirty="0" err="1"/>
              <a:t>som</a:t>
            </a:r>
            <a:r>
              <a:rPr sz="2300" dirty="0"/>
              <a:t> </a:t>
            </a:r>
            <a:r>
              <a:rPr sz="2300" dirty="0" err="1"/>
              <a:t>går</a:t>
            </a:r>
            <a:r>
              <a:rPr sz="2300" dirty="0"/>
              <a:t> </a:t>
            </a:r>
            <a:r>
              <a:rPr sz="2300" dirty="0" err="1"/>
              <a:t>til</a:t>
            </a:r>
            <a:r>
              <a:rPr sz="2300" dirty="0"/>
              <a:t> ‘</a:t>
            </a:r>
            <a:r>
              <a:rPr sz="2300" dirty="0" err="1"/>
              <a:t>alle</a:t>
            </a:r>
            <a:r>
              <a:rPr sz="2300" dirty="0"/>
              <a:t>’ – </a:t>
            </a:r>
            <a:r>
              <a:rPr sz="2300" dirty="0" err="1"/>
              <a:t>helst</a:t>
            </a:r>
            <a:r>
              <a:rPr sz="2300" dirty="0"/>
              <a:t> prat </a:t>
            </a:r>
            <a:r>
              <a:rPr sz="2300" dirty="0" err="1"/>
              <a:t>sammen</a:t>
            </a:r>
            <a:endParaRPr sz="2300" dirty="0"/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defRPr sz="2000"/>
            </a:pPr>
            <a:r>
              <a:rPr sz="2300" dirty="0" err="1"/>
              <a:t>Oppfordre</a:t>
            </a:r>
            <a:r>
              <a:rPr sz="2300" dirty="0"/>
              <a:t> til </a:t>
            </a:r>
            <a:r>
              <a:rPr sz="2300" dirty="0" err="1"/>
              <a:t>deltagelse</a:t>
            </a:r>
            <a:r>
              <a:rPr sz="2300" dirty="0"/>
              <a:t> </a:t>
            </a:r>
            <a:r>
              <a:rPr sz="2300" dirty="0" err="1"/>
              <a:t>på</a:t>
            </a:r>
            <a:r>
              <a:rPr sz="2300" dirty="0"/>
              <a:t> </a:t>
            </a:r>
            <a:r>
              <a:rPr sz="2300" dirty="0" err="1"/>
              <a:t>foreldresammenkomster</a:t>
            </a:r>
            <a:r>
              <a:rPr sz="2300" dirty="0"/>
              <a:t>, mamma- og </a:t>
            </a:r>
            <a:r>
              <a:rPr sz="2300" dirty="0" err="1"/>
              <a:t>pappatreff</a:t>
            </a:r>
            <a:r>
              <a:rPr sz="2300" dirty="0"/>
              <a:t> og </a:t>
            </a:r>
            <a:r>
              <a:rPr sz="2300" dirty="0" err="1"/>
              <a:t>annet</a:t>
            </a:r>
            <a:endParaRPr lang="nb-NO" sz="2300" dirty="0"/>
          </a:p>
          <a:p>
            <a:pPr marL="685800" lvl="1" indent="-228600">
              <a:lnSpc>
                <a:spcPct val="170000"/>
              </a:lnSpc>
              <a:spcBef>
                <a:spcPts val="500"/>
              </a:spcBef>
              <a:defRPr sz="2000"/>
            </a:pPr>
            <a:r>
              <a:rPr lang="nb-NO" sz="2300" dirty="0"/>
              <a:t>Opprette en gruppe på f.eks. </a:t>
            </a:r>
            <a:r>
              <a:rPr lang="nb-NO" sz="2300" dirty="0" err="1"/>
              <a:t>Facebook</a:t>
            </a:r>
            <a:r>
              <a:rPr lang="nb-NO" sz="2300" dirty="0"/>
              <a:t> for å nå alle raskt.</a:t>
            </a:r>
          </a:p>
          <a:p>
            <a:pPr marL="457200" lvl="1" indent="0">
              <a:lnSpc>
                <a:spcPct val="80000"/>
              </a:lnSpc>
              <a:spcBef>
                <a:spcPts val="500"/>
              </a:spcBef>
              <a:buNone/>
              <a:defRPr sz="2000"/>
            </a:pPr>
            <a:endParaRPr lang="nb-NO" dirty="0"/>
          </a:p>
          <a:p>
            <a:pPr marL="457200" lvl="1" indent="0">
              <a:lnSpc>
                <a:spcPct val="80000"/>
              </a:lnSpc>
              <a:spcBef>
                <a:spcPts val="500"/>
              </a:spcBef>
              <a:buNone/>
              <a:defRPr sz="2000"/>
            </a:pPr>
            <a:endParaRPr dirty="0"/>
          </a:p>
          <a:p>
            <a:pPr>
              <a:lnSpc>
                <a:spcPct val="160000"/>
              </a:lnSpc>
              <a:defRPr sz="2400" b="1"/>
            </a:pPr>
            <a:r>
              <a:rPr dirty="0" err="1"/>
              <a:t>Takke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lærer</a:t>
            </a:r>
            <a:r>
              <a:rPr dirty="0"/>
              <a:t> til </a:t>
            </a:r>
            <a:r>
              <a:rPr dirty="0" err="1"/>
              <a:t>jul</a:t>
            </a:r>
            <a:r>
              <a:rPr dirty="0"/>
              <a:t>- og </a:t>
            </a:r>
            <a:r>
              <a:rPr dirty="0" err="1"/>
              <a:t>sommeravslutning</a:t>
            </a:r>
            <a:r>
              <a:rPr dirty="0"/>
              <a:t> </a:t>
            </a:r>
            <a:endParaRPr sz="2000" dirty="0"/>
          </a:p>
          <a:p>
            <a:pPr marL="685800" lvl="1" indent="-228600">
              <a:lnSpc>
                <a:spcPct val="160000"/>
              </a:lnSpc>
              <a:spcBef>
                <a:spcPts val="500"/>
              </a:spcBef>
              <a:defRPr sz="2000"/>
            </a:pPr>
            <a:r>
              <a:rPr sz="2300" dirty="0" err="1"/>
              <a:t>Holde</a:t>
            </a:r>
            <a:r>
              <a:rPr sz="2300" dirty="0"/>
              <a:t> </a:t>
            </a:r>
            <a:r>
              <a:rPr sz="2300" dirty="0" err="1"/>
              <a:t>en</a:t>
            </a:r>
            <a:r>
              <a:rPr sz="2300" dirty="0"/>
              <a:t> </a:t>
            </a:r>
            <a:r>
              <a:rPr sz="2300" dirty="0" err="1"/>
              <a:t>liten</a:t>
            </a:r>
            <a:r>
              <a:rPr sz="2300" dirty="0"/>
              <a:t> tale (</a:t>
            </a:r>
            <a:r>
              <a:rPr sz="2300" dirty="0" err="1"/>
              <a:t>eller</a:t>
            </a:r>
            <a:r>
              <a:rPr sz="2300" dirty="0"/>
              <a:t> </a:t>
            </a:r>
            <a:r>
              <a:rPr sz="2300" dirty="0" err="1"/>
              <a:t>få</a:t>
            </a:r>
            <a:r>
              <a:rPr sz="2300" dirty="0"/>
              <a:t> </a:t>
            </a:r>
            <a:r>
              <a:rPr sz="2300" dirty="0" err="1"/>
              <a:t>en</a:t>
            </a:r>
            <a:r>
              <a:rPr sz="2300" dirty="0"/>
              <a:t> </a:t>
            </a:r>
            <a:r>
              <a:rPr sz="2300" dirty="0" err="1"/>
              <a:t>annen</a:t>
            </a:r>
            <a:r>
              <a:rPr sz="2300" dirty="0"/>
              <a:t> </a:t>
            </a:r>
            <a:r>
              <a:rPr sz="2300" dirty="0" err="1"/>
              <a:t>av</a:t>
            </a:r>
            <a:r>
              <a:rPr sz="2300" dirty="0"/>
              <a:t> </a:t>
            </a:r>
            <a:r>
              <a:rPr sz="2300" dirty="0" err="1"/>
              <a:t>foreldrene</a:t>
            </a:r>
            <a:r>
              <a:rPr sz="2300" dirty="0"/>
              <a:t> </a:t>
            </a:r>
            <a:r>
              <a:rPr sz="2300" dirty="0" err="1"/>
              <a:t>til</a:t>
            </a:r>
            <a:r>
              <a:rPr sz="2300" dirty="0"/>
              <a:t> å </a:t>
            </a:r>
            <a:r>
              <a:rPr sz="2300" dirty="0" err="1"/>
              <a:t>gjøre</a:t>
            </a:r>
            <a:r>
              <a:rPr sz="2300" dirty="0"/>
              <a:t> </a:t>
            </a:r>
            <a:r>
              <a:rPr sz="2300" dirty="0" err="1"/>
              <a:t>det</a:t>
            </a:r>
            <a:r>
              <a:rPr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94211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nformasjonsminister’n - Skolens og foreldrenes forlengede arm (1:2)"/>
          <p:cNvSpPr txBox="1">
            <a:spLocks noGrp="1"/>
          </p:cNvSpPr>
          <p:nvPr>
            <p:ph type="title" idx="4294967295"/>
          </p:nvPr>
        </p:nvSpPr>
        <p:spPr>
          <a:xfrm>
            <a:off x="439615" y="365125"/>
            <a:ext cx="11676185" cy="61961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32104">
              <a:defRPr sz="4004" i="1">
                <a:solidFill>
                  <a:srgbClr val="404040"/>
                </a:solidFill>
              </a:defRPr>
            </a:pPr>
            <a:r>
              <a:rPr sz="3600" b="1" i="1" dirty="0" err="1">
                <a:solidFill>
                  <a:srgbClr val="272D59"/>
                </a:solidFill>
              </a:rPr>
              <a:t>Informasjonsminister</a:t>
            </a:r>
            <a:r>
              <a:rPr lang="nb-NO" sz="3600" b="1" i="1" dirty="0">
                <a:solidFill>
                  <a:srgbClr val="272D59"/>
                </a:solidFill>
              </a:rPr>
              <a:t>e</a:t>
            </a:r>
            <a:r>
              <a:rPr sz="3600" b="1" i="1" dirty="0">
                <a:solidFill>
                  <a:srgbClr val="272D59"/>
                </a:solidFill>
              </a:rPr>
              <a:t>n</a:t>
            </a:r>
            <a:r>
              <a:rPr lang="nb-NO" sz="3600" b="1" i="1" dirty="0">
                <a:solidFill>
                  <a:srgbClr val="272D59"/>
                </a:solidFill>
              </a:rPr>
              <a:t> </a:t>
            </a:r>
            <a:br>
              <a:rPr lang="nb-NO" sz="3600" b="1" i="1" dirty="0">
                <a:solidFill>
                  <a:srgbClr val="272D59"/>
                </a:solidFill>
              </a:rPr>
            </a:br>
            <a:r>
              <a:rPr sz="2800" i="0" dirty="0">
                <a:solidFill>
                  <a:srgbClr val="002060"/>
                </a:solidFill>
                <a:latin typeface="Oslo Sans Office" panose="02000000000000000000" pitchFamily="2" charset="0"/>
              </a:rPr>
              <a:t>- </a:t>
            </a:r>
            <a:r>
              <a:rPr lang="nb-NO" sz="3600" i="1" dirty="0" err="1">
                <a:solidFill>
                  <a:srgbClr val="272D59"/>
                </a:solidFill>
              </a:rPr>
              <a:t>s</a:t>
            </a:r>
            <a:r>
              <a:rPr sz="3600" i="1" dirty="0" err="1">
                <a:solidFill>
                  <a:srgbClr val="272D59"/>
                </a:solidFill>
              </a:rPr>
              <a:t>kolens</a:t>
            </a:r>
            <a:r>
              <a:rPr sz="3600" i="1" dirty="0">
                <a:solidFill>
                  <a:srgbClr val="272D59"/>
                </a:solidFill>
              </a:rPr>
              <a:t> og </a:t>
            </a:r>
            <a:r>
              <a:rPr sz="3600" i="1" dirty="0" err="1">
                <a:solidFill>
                  <a:srgbClr val="272D59"/>
                </a:solidFill>
              </a:rPr>
              <a:t>foreldrenes</a:t>
            </a:r>
            <a:r>
              <a:rPr sz="3600" i="1" dirty="0">
                <a:solidFill>
                  <a:srgbClr val="272D59"/>
                </a:solidFill>
              </a:rPr>
              <a:t> </a:t>
            </a:r>
            <a:r>
              <a:rPr sz="3600" i="1" dirty="0" err="1">
                <a:solidFill>
                  <a:srgbClr val="272D59"/>
                </a:solidFill>
              </a:rPr>
              <a:t>forlengede</a:t>
            </a:r>
            <a:r>
              <a:rPr sz="3600" i="1" dirty="0">
                <a:solidFill>
                  <a:srgbClr val="272D59"/>
                </a:solidFill>
              </a:rPr>
              <a:t> arm</a:t>
            </a:r>
          </a:p>
        </p:txBody>
      </p:sp>
      <p:sp>
        <p:nvSpPr>
          <p:cNvPr id="89" name="Videreformidle informasjon fra skolens ledelse og lærer!!!!…"/>
          <p:cNvSpPr txBox="1">
            <a:spLocks noGrp="1"/>
          </p:cNvSpPr>
          <p:nvPr>
            <p:ph type="body" idx="4294967295"/>
          </p:nvPr>
        </p:nvSpPr>
        <p:spPr>
          <a:xfrm>
            <a:off x="439615" y="1515173"/>
            <a:ext cx="10058401" cy="40227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90487" indent="-90487">
              <a:lnSpc>
                <a:spcPct val="160000"/>
              </a:lnSpc>
              <a:defRPr sz="2400" b="1">
                <a:solidFill>
                  <a:srgbClr val="404040"/>
                </a:solidFill>
              </a:defRPr>
            </a:pPr>
            <a:r>
              <a:rPr sz="1800" dirty="0" err="1">
                <a:latin typeface="Oslo Sans Office" panose="02000000000000000000" pitchFamily="2" charset="0"/>
              </a:rPr>
              <a:t>Videreformidle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informasjon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fra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skolens</a:t>
            </a:r>
            <a:r>
              <a:rPr sz="1800" dirty="0">
                <a:latin typeface="Oslo Sans Office" panose="02000000000000000000" pitchFamily="2" charset="0"/>
              </a:rPr>
              <a:t> ledelse og </a:t>
            </a:r>
            <a:r>
              <a:rPr sz="1800" dirty="0" err="1">
                <a:latin typeface="Oslo Sans Office" panose="02000000000000000000" pitchFamily="2" charset="0"/>
              </a:rPr>
              <a:t>lærer</a:t>
            </a:r>
            <a:r>
              <a:rPr sz="1800" dirty="0">
                <a:latin typeface="Oslo Sans Office" panose="02000000000000000000" pitchFamily="2" charset="0"/>
              </a:rPr>
              <a:t>!!!!</a:t>
            </a:r>
            <a:endParaRPr lang="nb-NO" sz="1800" dirty="0">
              <a:latin typeface="Oslo Sans Office" panose="02000000000000000000" pitchFamily="2" charset="0"/>
            </a:endParaRPr>
          </a:p>
          <a:p>
            <a:pPr marL="90487" indent="-90487">
              <a:lnSpc>
                <a:spcPct val="160000"/>
              </a:lnSpc>
              <a:defRPr sz="2400" b="1">
                <a:solidFill>
                  <a:srgbClr val="404040"/>
                </a:solidFill>
              </a:defRPr>
            </a:pPr>
            <a:r>
              <a:rPr lang="nb-NO" sz="1800" dirty="0">
                <a:latin typeface="Oslo Sans Office" panose="02000000000000000000" pitchFamily="2" charset="0"/>
              </a:rPr>
              <a:t>Jevn dialog med k-lærer rundt det sosiale miljøet i klassen</a:t>
            </a:r>
            <a:endParaRPr sz="1800" dirty="0">
              <a:latin typeface="Oslo Sans Office" panose="02000000000000000000" pitchFamily="2" charset="0"/>
            </a:endParaRPr>
          </a:p>
          <a:p>
            <a:pPr marL="90487" indent="-90487">
              <a:lnSpc>
                <a:spcPct val="160000"/>
              </a:lnSpc>
              <a:defRPr sz="2400" b="1">
                <a:solidFill>
                  <a:srgbClr val="404040"/>
                </a:solidFill>
              </a:defRPr>
            </a:pPr>
            <a:r>
              <a:rPr sz="1800" dirty="0" err="1">
                <a:latin typeface="Oslo Sans Office" panose="02000000000000000000" pitchFamily="2" charset="0"/>
              </a:rPr>
              <a:t>Forberede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foreldremøte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samarbeid</a:t>
            </a:r>
            <a:r>
              <a:rPr sz="1800" dirty="0">
                <a:latin typeface="Oslo Sans Office" panose="02000000000000000000" pitchFamily="2" charset="0"/>
              </a:rPr>
              <a:t> med </a:t>
            </a:r>
            <a:r>
              <a:rPr sz="1800" dirty="0" err="1">
                <a:latin typeface="Oslo Sans Office" panose="02000000000000000000" pitchFamily="2" charset="0"/>
              </a:rPr>
              <a:t>lærer</a:t>
            </a:r>
            <a:endParaRPr sz="1800" dirty="0">
              <a:latin typeface="Oslo Sans Office" panose="02000000000000000000" pitchFamily="2" charset="0"/>
            </a:endParaRPr>
          </a:p>
          <a:p>
            <a:pPr marL="382587" lvl="1" indent="-182562">
              <a:lnSpc>
                <a:spcPct val="160000"/>
              </a:lnSpc>
              <a:spcBef>
                <a:spcPts val="500"/>
              </a:spcBef>
              <a:defRPr sz="2000">
                <a:solidFill>
                  <a:srgbClr val="404040"/>
                </a:solidFill>
              </a:defRPr>
            </a:pPr>
            <a:r>
              <a:rPr sz="1800" dirty="0">
                <a:latin typeface="Oslo Sans Office" panose="02000000000000000000" pitchFamily="2" charset="0"/>
              </a:rPr>
              <a:t>Ta </a:t>
            </a:r>
            <a:r>
              <a:rPr sz="1800" dirty="0" err="1">
                <a:latin typeface="Oslo Sans Office" panose="02000000000000000000" pitchFamily="2" charset="0"/>
              </a:rPr>
              <a:t>i</a:t>
            </a:r>
            <a:r>
              <a:rPr sz="1800" dirty="0">
                <a:latin typeface="Oslo Sans Office" panose="02000000000000000000" pitchFamily="2" charset="0"/>
              </a:rPr>
              <a:t> mot </a:t>
            </a:r>
            <a:r>
              <a:rPr sz="1800" dirty="0" err="1">
                <a:latin typeface="Oslo Sans Office" panose="02000000000000000000" pitchFamily="2" charset="0"/>
              </a:rPr>
              <a:t>innspill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fra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til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foreldremøtet</a:t>
            </a:r>
            <a:r>
              <a:rPr lang="nb-NO" sz="1800" dirty="0">
                <a:latin typeface="Oslo Sans Office" panose="02000000000000000000" pitchFamily="2" charset="0"/>
              </a:rPr>
              <a:t>. Send ut en Mail i forkant av møtet med oppfordring til å melde inn saker som er aktuelle å diskutere</a:t>
            </a:r>
            <a:endParaRPr sz="1800" dirty="0">
              <a:latin typeface="Oslo Sans Office" panose="02000000000000000000" pitchFamily="2" charset="0"/>
            </a:endParaRPr>
          </a:p>
          <a:p>
            <a:pPr marL="382587" lvl="1" indent="-182562">
              <a:lnSpc>
                <a:spcPct val="160000"/>
              </a:lnSpc>
              <a:spcBef>
                <a:spcPts val="500"/>
              </a:spcBef>
              <a:defRPr sz="2000">
                <a:solidFill>
                  <a:srgbClr val="404040"/>
                </a:solidFill>
              </a:defRPr>
            </a:pPr>
            <a:r>
              <a:rPr sz="1800" dirty="0" err="1">
                <a:latin typeface="Oslo Sans Office" panose="02000000000000000000" pitchFamily="2" charset="0"/>
              </a:rPr>
              <a:t>Inkludere</a:t>
            </a:r>
            <a:r>
              <a:rPr sz="1800" dirty="0">
                <a:latin typeface="Oslo Sans Office" panose="02000000000000000000" pitchFamily="2" charset="0"/>
              </a:rPr>
              <a:t> FAU </a:t>
            </a:r>
            <a:r>
              <a:rPr sz="1800" dirty="0" err="1">
                <a:latin typeface="Oslo Sans Office" panose="02000000000000000000" pitchFamily="2" charset="0"/>
              </a:rPr>
              <a:t>representant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</a:t>
            </a:r>
            <a:r>
              <a:rPr sz="1800" dirty="0">
                <a:latin typeface="Oslo Sans Office" panose="02000000000000000000" pitchFamily="2" charset="0"/>
              </a:rPr>
              <a:t> agenda</a:t>
            </a:r>
          </a:p>
          <a:p>
            <a:pPr marL="382587" lvl="1" indent="-182562">
              <a:lnSpc>
                <a:spcPct val="160000"/>
              </a:lnSpc>
              <a:spcBef>
                <a:spcPts val="500"/>
              </a:spcBef>
              <a:defRPr sz="2000">
                <a:solidFill>
                  <a:srgbClr val="404040"/>
                </a:solidFill>
              </a:defRPr>
            </a:pPr>
            <a:r>
              <a:rPr sz="1800" dirty="0" err="1">
                <a:latin typeface="Oslo Sans Office" panose="02000000000000000000" pitchFamily="2" charset="0"/>
              </a:rPr>
              <a:t>Skrive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referat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fra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møtet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sende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ut</a:t>
            </a:r>
            <a:r>
              <a:rPr sz="1800" dirty="0">
                <a:latin typeface="Oslo Sans Office" panose="02000000000000000000" pitchFamily="2" charset="0"/>
              </a:rPr>
              <a:t> til </a:t>
            </a:r>
            <a:r>
              <a:rPr sz="1800" dirty="0" err="1">
                <a:latin typeface="Oslo Sans Office" panose="02000000000000000000" pitchFamily="2" charset="0"/>
              </a:rPr>
              <a:t>lærer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alle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</a:t>
            </a:r>
            <a:endParaRPr sz="1800" dirty="0">
              <a:latin typeface="Oslo Sans Office" panose="02000000000000000000" pitchFamily="2" charset="0"/>
            </a:endParaRPr>
          </a:p>
          <a:p>
            <a:pPr marL="382587" lvl="1" indent="-182562">
              <a:lnSpc>
                <a:spcPct val="160000"/>
              </a:lnSpc>
              <a:spcBef>
                <a:spcPts val="500"/>
              </a:spcBef>
              <a:defRPr sz="2000">
                <a:solidFill>
                  <a:srgbClr val="404040"/>
                </a:solidFill>
              </a:defRPr>
            </a:pPr>
            <a:r>
              <a:rPr sz="1800" dirty="0" err="1">
                <a:latin typeface="Oslo Sans Office" panose="02000000000000000000" pitchFamily="2" charset="0"/>
              </a:rPr>
              <a:t>Gi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tilbakemelding</a:t>
            </a:r>
            <a:r>
              <a:rPr sz="1800" dirty="0">
                <a:latin typeface="Oslo Sans Office" panose="02000000000000000000" pitchFamily="2" charset="0"/>
              </a:rPr>
              <a:t> til </a:t>
            </a:r>
            <a:r>
              <a:rPr sz="1800" dirty="0" err="1">
                <a:latin typeface="Oslo Sans Office" panose="02000000000000000000" pitchFamily="2" charset="0"/>
              </a:rPr>
              <a:t>lærer</a:t>
            </a:r>
            <a:r>
              <a:rPr sz="1800" dirty="0">
                <a:latin typeface="Oslo Sans Office" panose="02000000000000000000" pitchFamily="2" charset="0"/>
              </a:rPr>
              <a:t> om </a:t>
            </a:r>
            <a:r>
              <a:rPr sz="1800" dirty="0" err="1">
                <a:latin typeface="Oslo Sans Office" panose="02000000000000000000" pitchFamily="2" charset="0"/>
              </a:rPr>
              <a:t>hvordan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foreldremøtet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fungerer</a:t>
            </a:r>
            <a:r>
              <a:rPr sz="1800" dirty="0">
                <a:latin typeface="Oslo Sans Office" panose="02000000000000000000" pitchFamily="2" charset="0"/>
              </a:rPr>
              <a:t>  - </a:t>
            </a:r>
            <a:r>
              <a:rPr sz="1800" dirty="0" err="1">
                <a:latin typeface="Oslo Sans Office" panose="02000000000000000000" pitchFamily="2" charset="0"/>
              </a:rPr>
              <a:t>både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ris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ros</a:t>
            </a:r>
            <a:endParaRPr lang="nb-NO" sz="1800" dirty="0">
              <a:latin typeface="Oslo Sans Office" panose="02000000000000000000" pitchFamily="2" charset="0"/>
            </a:endParaRPr>
          </a:p>
          <a:p>
            <a:pPr marL="382587" lvl="1" indent="-182562">
              <a:lnSpc>
                <a:spcPct val="160000"/>
              </a:lnSpc>
              <a:spcBef>
                <a:spcPts val="500"/>
              </a:spcBef>
              <a:defRPr sz="2000">
                <a:solidFill>
                  <a:srgbClr val="404040"/>
                </a:solidFill>
              </a:defRPr>
            </a:pPr>
            <a:r>
              <a:rPr lang="nb-NO" sz="1800" dirty="0">
                <a:latin typeface="Oslo Sans Office" panose="02000000000000000000" pitchFamily="2" charset="0"/>
              </a:rPr>
              <a:t>Videreformidle informasjon mellom skole og foresatte ved behov </a:t>
            </a:r>
          </a:p>
        </p:txBody>
      </p:sp>
    </p:spTree>
    <p:extLst>
      <p:ext uri="{BB962C8B-B14F-4D97-AF65-F5344CB8AC3E}">
        <p14:creationId xmlns:p14="http://schemas.microsoft.com/office/powerpoint/2010/main" val="34149078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nformasjonsminister’n - Skolens og foreldrenes forlengede arm (2:2)"/>
          <p:cNvSpPr txBox="1">
            <a:spLocks noGrp="1"/>
          </p:cNvSpPr>
          <p:nvPr>
            <p:ph type="title" idx="4294967295"/>
          </p:nvPr>
        </p:nvSpPr>
        <p:spPr>
          <a:xfrm>
            <a:off x="448408" y="365125"/>
            <a:ext cx="1159705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32104">
              <a:defRPr sz="4004" i="1">
                <a:solidFill>
                  <a:srgbClr val="404040"/>
                </a:solidFill>
              </a:defRPr>
            </a:pPr>
            <a:r>
              <a:rPr lang="nb-NO" sz="3600" b="1" i="1" dirty="0">
                <a:solidFill>
                  <a:srgbClr val="272D59"/>
                </a:solidFill>
              </a:rPr>
              <a:t>Informasjonsministeren</a:t>
            </a:r>
            <a:r>
              <a:rPr lang="nb-NO" sz="2800" b="1" dirty="0">
                <a:solidFill>
                  <a:srgbClr val="002060"/>
                </a:solidFill>
                <a:latin typeface="Oslo Sans Office" panose="02000000000000000000" pitchFamily="2" charset="0"/>
              </a:rPr>
              <a:t> </a:t>
            </a:r>
            <a:br>
              <a:rPr lang="nb-NO" sz="2800" b="1" dirty="0">
                <a:solidFill>
                  <a:srgbClr val="002060"/>
                </a:solidFill>
                <a:latin typeface="Oslo Sans Office" panose="02000000000000000000" pitchFamily="2" charset="0"/>
              </a:rPr>
            </a:br>
            <a:r>
              <a:rPr lang="nb-NO" sz="2800" dirty="0">
                <a:solidFill>
                  <a:srgbClr val="002060"/>
                </a:solidFill>
                <a:latin typeface="Oslo Sans Office" panose="02000000000000000000" pitchFamily="2" charset="0"/>
              </a:rPr>
              <a:t>- skolens og foreldrenes forlengede arm</a:t>
            </a:r>
            <a:endParaRPr sz="2800" i="0" dirty="0"/>
          </a:p>
        </p:txBody>
      </p:sp>
      <p:sp>
        <p:nvSpPr>
          <p:cNvPr id="92" name="Et kontaktpunkt   - innspill og spørsmål til skolens ledelse tas via klassekontakten…"/>
          <p:cNvSpPr txBox="1">
            <a:spLocks noGrp="1"/>
          </p:cNvSpPr>
          <p:nvPr>
            <p:ph type="body" idx="4294967295"/>
          </p:nvPr>
        </p:nvSpPr>
        <p:spPr>
          <a:xfrm>
            <a:off x="532300" y="1690688"/>
            <a:ext cx="10354775" cy="4452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defRPr sz="2600" b="1"/>
            </a:pPr>
            <a:r>
              <a:rPr dirty="0">
                <a:latin typeface="Oslo Sans Office" panose="02000000000000000000" pitchFamily="2" charset="0"/>
              </a:rPr>
              <a:t>Et </a:t>
            </a:r>
            <a:r>
              <a:rPr dirty="0" err="1">
                <a:latin typeface="Oslo Sans Office" panose="02000000000000000000" pitchFamily="2" charset="0"/>
              </a:rPr>
              <a:t>kontaktpunkt</a:t>
            </a:r>
            <a:r>
              <a:rPr dirty="0">
                <a:latin typeface="Oslo Sans Office" panose="02000000000000000000" pitchFamily="2" charset="0"/>
              </a:rPr>
              <a:t>   - </a:t>
            </a:r>
            <a:r>
              <a:rPr dirty="0" err="1">
                <a:latin typeface="Oslo Sans Office" panose="02000000000000000000" pitchFamily="2" charset="0"/>
              </a:rPr>
              <a:t>innspill</a:t>
            </a:r>
            <a:r>
              <a:rPr dirty="0">
                <a:latin typeface="Oslo Sans Office" panose="02000000000000000000" pitchFamily="2" charset="0"/>
              </a:rPr>
              <a:t> og </a:t>
            </a:r>
            <a:r>
              <a:rPr dirty="0" err="1">
                <a:latin typeface="Oslo Sans Office" panose="02000000000000000000" pitchFamily="2" charset="0"/>
              </a:rPr>
              <a:t>spørsmål</a:t>
            </a:r>
            <a:r>
              <a:rPr dirty="0">
                <a:latin typeface="Oslo Sans Office" panose="02000000000000000000" pitchFamily="2" charset="0"/>
              </a:rPr>
              <a:t> til </a:t>
            </a:r>
            <a:r>
              <a:rPr dirty="0" err="1">
                <a:latin typeface="Oslo Sans Office" panose="02000000000000000000" pitchFamily="2" charset="0"/>
              </a:rPr>
              <a:t>skolens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ledelse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tas</a:t>
            </a:r>
            <a:r>
              <a:rPr dirty="0">
                <a:latin typeface="Oslo Sans Office" panose="02000000000000000000" pitchFamily="2" charset="0"/>
              </a:rPr>
              <a:t> via </a:t>
            </a:r>
            <a:r>
              <a:rPr dirty="0" err="1">
                <a:latin typeface="Oslo Sans Office" panose="02000000000000000000" pitchFamily="2" charset="0"/>
              </a:rPr>
              <a:t>klassekontakten</a:t>
            </a: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r>
              <a:rPr dirty="0">
                <a:latin typeface="Oslo Sans Office" panose="02000000000000000000" pitchFamily="2" charset="0"/>
              </a:rPr>
              <a:t>Mange </a:t>
            </a:r>
            <a:r>
              <a:rPr dirty="0" err="1">
                <a:latin typeface="Oslo Sans Office" panose="02000000000000000000" pitchFamily="2" charset="0"/>
              </a:rPr>
              <a:t>henvendelser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gjelder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samme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problemstilling</a:t>
            </a: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Sikrer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effektiv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håndtering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fra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skolens</a:t>
            </a:r>
            <a:r>
              <a:rPr dirty="0">
                <a:latin typeface="Oslo Sans Office" panose="02000000000000000000" pitchFamily="2" charset="0"/>
              </a:rPr>
              <a:t> side og </a:t>
            </a:r>
            <a:r>
              <a:rPr dirty="0" err="1">
                <a:latin typeface="Oslo Sans Office" panose="02000000000000000000" pitchFamily="2" charset="0"/>
              </a:rPr>
              <a:t>svar</a:t>
            </a:r>
            <a:r>
              <a:rPr dirty="0">
                <a:latin typeface="Oslo Sans Office" panose="02000000000000000000" pitchFamily="2" charset="0"/>
              </a:rPr>
              <a:t>/</a:t>
            </a:r>
            <a:r>
              <a:rPr dirty="0" err="1">
                <a:latin typeface="Oslo Sans Office" panose="02000000000000000000" pitchFamily="2" charset="0"/>
              </a:rPr>
              <a:t>konklusjon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kan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formidles</a:t>
            </a:r>
            <a:r>
              <a:rPr dirty="0">
                <a:latin typeface="Oslo Sans Office" panose="02000000000000000000" pitchFamily="2" charset="0"/>
              </a:rPr>
              <a:t> til </a:t>
            </a:r>
            <a:r>
              <a:rPr dirty="0" err="1">
                <a:latin typeface="Oslo Sans Office" panose="02000000000000000000" pitchFamily="2" charset="0"/>
              </a:rPr>
              <a:t>alle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foreldre</a:t>
            </a:r>
            <a:r>
              <a:rPr dirty="0">
                <a:latin typeface="Oslo Sans Office" panose="02000000000000000000" pitchFamily="2" charset="0"/>
              </a:rPr>
              <a:t> 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defRPr sz="2600" b="1"/>
            </a:pPr>
            <a:r>
              <a:rPr dirty="0" err="1">
                <a:latin typeface="Oslo Sans Office" panose="02000000000000000000" pitchFamily="2" charset="0"/>
              </a:rPr>
              <a:t>Lærerne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ønsker</a:t>
            </a:r>
            <a:r>
              <a:rPr dirty="0">
                <a:latin typeface="Oslo Sans Office" panose="02000000000000000000" pitchFamily="2" charset="0"/>
              </a:rPr>
              <a:t> dialog og setter </a:t>
            </a:r>
            <a:r>
              <a:rPr dirty="0" err="1">
                <a:latin typeface="Oslo Sans Office" panose="02000000000000000000" pitchFamily="2" charset="0"/>
              </a:rPr>
              <a:t>stor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pris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på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det</a:t>
            </a: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Unngå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maildialog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i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vanskelige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saker</a:t>
            </a:r>
            <a:r>
              <a:rPr dirty="0">
                <a:latin typeface="Oslo Sans Office" panose="02000000000000000000" pitchFamily="2" charset="0"/>
              </a:rPr>
              <a:t>  - prat </a:t>
            </a:r>
            <a:r>
              <a:rPr dirty="0" err="1">
                <a:latin typeface="Oslo Sans Office" panose="02000000000000000000" pitchFamily="2" charset="0"/>
              </a:rPr>
              <a:t>sammen</a:t>
            </a: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r>
              <a:rPr dirty="0" err="1">
                <a:latin typeface="Oslo Sans Office" panose="02000000000000000000" pitchFamily="2" charset="0"/>
              </a:rPr>
              <a:t>Utfordringer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angående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eget</a:t>
            </a:r>
            <a:r>
              <a:rPr dirty="0">
                <a:latin typeface="Oslo Sans Office" panose="02000000000000000000" pitchFamily="2" charset="0"/>
              </a:rPr>
              <a:t> barn </a:t>
            </a:r>
            <a:r>
              <a:rPr dirty="0" err="1">
                <a:latin typeface="Oslo Sans Office" panose="02000000000000000000" pitchFamily="2" charset="0"/>
              </a:rPr>
              <a:t>skal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gå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direkte</a:t>
            </a:r>
            <a:r>
              <a:rPr dirty="0">
                <a:latin typeface="Oslo Sans Office" panose="02000000000000000000" pitchFamily="2" charset="0"/>
              </a:rPr>
              <a:t> til </a:t>
            </a:r>
            <a:r>
              <a:rPr dirty="0" err="1">
                <a:latin typeface="Oslo Sans Office" panose="02000000000000000000" pitchFamily="2" charset="0"/>
              </a:rPr>
              <a:t>lærer</a:t>
            </a:r>
            <a:endParaRPr dirty="0">
              <a:latin typeface="Oslo Sans Office" panose="02000000000000000000" pitchFamily="2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defRPr sz="2200"/>
            </a:pPr>
            <a:endParaRPr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defRPr sz="2600" b="1">
                <a:solidFill>
                  <a:srgbClr val="404040"/>
                </a:solidFill>
              </a:defRPr>
            </a:pPr>
            <a:r>
              <a:rPr dirty="0">
                <a:latin typeface="Oslo Sans Office" panose="02000000000000000000" pitchFamily="2" charset="0"/>
              </a:rPr>
              <a:t>Ta </a:t>
            </a:r>
            <a:r>
              <a:rPr dirty="0" err="1">
                <a:latin typeface="Oslo Sans Office" panose="02000000000000000000" pitchFamily="2" charset="0"/>
              </a:rPr>
              <a:t>opp</a:t>
            </a:r>
            <a:r>
              <a:rPr dirty="0">
                <a:latin typeface="Oslo Sans Office" panose="02000000000000000000" pitchFamily="2" charset="0"/>
              </a:rPr>
              <a:t> </a:t>
            </a:r>
            <a:r>
              <a:rPr dirty="0" err="1">
                <a:latin typeface="Oslo Sans Office" panose="02000000000000000000" pitchFamily="2" charset="0"/>
              </a:rPr>
              <a:t>vanskelige</a:t>
            </a:r>
            <a:r>
              <a:rPr dirty="0">
                <a:latin typeface="Oslo Sans Office" panose="02000000000000000000" pitchFamily="2" charset="0"/>
              </a:rPr>
              <a:t> ting </a:t>
            </a:r>
            <a:r>
              <a:rPr dirty="0" err="1">
                <a:latin typeface="Oslo Sans Office" panose="02000000000000000000" pitchFamily="2" charset="0"/>
              </a:rPr>
              <a:t>anonymt</a:t>
            </a:r>
            <a:r>
              <a:rPr dirty="0">
                <a:latin typeface="Oslo Sans Office" panose="02000000000000000000" pitchFamily="2" charset="0"/>
              </a:rPr>
              <a:t> – </a:t>
            </a:r>
            <a:r>
              <a:rPr u="sng" dirty="0" err="1">
                <a:latin typeface="Oslo Sans Office" panose="02000000000000000000" pitchFamily="2" charset="0"/>
              </a:rPr>
              <a:t>vær</a:t>
            </a:r>
            <a:r>
              <a:rPr u="sng" dirty="0">
                <a:latin typeface="Oslo Sans Office" panose="02000000000000000000" pitchFamily="2" charset="0"/>
              </a:rPr>
              <a:t> </a:t>
            </a:r>
            <a:r>
              <a:rPr u="sng" dirty="0" err="1">
                <a:latin typeface="Oslo Sans Office" panose="02000000000000000000" pitchFamily="2" charset="0"/>
              </a:rPr>
              <a:t>bevisst</a:t>
            </a:r>
            <a:r>
              <a:rPr u="sng" dirty="0">
                <a:latin typeface="Oslo Sans Office" panose="02000000000000000000" pitchFamily="2" charset="0"/>
              </a:rPr>
              <a:t> at du er hele </a:t>
            </a:r>
            <a:r>
              <a:rPr u="sng" dirty="0" err="1">
                <a:latin typeface="Oslo Sans Office" panose="02000000000000000000" pitchFamily="2" charset="0"/>
              </a:rPr>
              <a:t>klassens</a:t>
            </a:r>
            <a:r>
              <a:rPr u="sng" dirty="0">
                <a:latin typeface="Oslo Sans Office" panose="02000000000000000000" pitchFamily="2" charset="0"/>
              </a:rPr>
              <a:t> representant</a:t>
            </a:r>
            <a:endParaRPr lang="nb-NO" u="sng" dirty="0">
              <a:latin typeface="Oslo Sans Office" panose="02000000000000000000" pitchFamily="2" charset="0"/>
            </a:endParaRPr>
          </a:p>
          <a:p>
            <a:pPr>
              <a:lnSpc>
                <a:spcPct val="150000"/>
              </a:lnSpc>
              <a:defRPr sz="2600" b="1">
                <a:solidFill>
                  <a:srgbClr val="404040"/>
                </a:solidFill>
              </a:defRPr>
            </a:pPr>
            <a:r>
              <a:rPr lang="nb-NO" sz="2600" b="1" dirty="0"/>
              <a:t>Trafikkvakter: </a:t>
            </a:r>
            <a:r>
              <a:rPr lang="nb-NO" sz="2600" dirty="0"/>
              <a:t>fordele vakter jevnt mellom foreldre, og minne om trafikkvaktuker når de nærmer seg (FAU setter opp oversikt over hvilke klasser som har ansvaret over hvilke uker og distribuerer hver høst)</a:t>
            </a:r>
            <a:br>
              <a:rPr lang="nb-NO" sz="2600" dirty="0"/>
            </a:br>
            <a:endParaRPr u="sng" dirty="0">
              <a:latin typeface="Oslo Sans Off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878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ølg opp at skolevenngruppene blir gjennomført…"/>
          <p:cNvSpPr txBox="1">
            <a:spLocks noGrp="1"/>
          </p:cNvSpPr>
          <p:nvPr>
            <p:ph type="body" sz="half" idx="4294967295"/>
          </p:nvPr>
        </p:nvSpPr>
        <p:spPr>
          <a:xfrm>
            <a:off x="606669" y="1606560"/>
            <a:ext cx="10058401" cy="31988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742" indent="-221742" defTabSz="886968">
              <a:lnSpc>
                <a:spcPct val="160000"/>
              </a:lnSpc>
              <a:spcBef>
                <a:spcPts val="900"/>
              </a:spcBef>
              <a:defRPr sz="2522" b="1"/>
            </a:pPr>
            <a:r>
              <a:rPr sz="1800" dirty="0" err="1">
                <a:latin typeface="Oslo Sans Office" panose="02000000000000000000" pitchFamily="2" charset="0"/>
              </a:rPr>
              <a:t>Følg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opp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sz="1800" dirty="0" err="1">
                <a:latin typeface="Oslo Sans Office" panose="02000000000000000000" pitchFamily="2" charset="0"/>
              </a:rPr>
              <a:t>skolevenn</a:t>
            </a:r>
            <a:r>
              <a:rPr lang="nb-NO" sz="1800" dirty="0">
                <a:latin typeface="Oslo Sans Office" panose="02000000000000000000" pitchFamily="2" charset="0"/>
              </a:rPr>
              <a:t>e</a:t>
            </a:r>
            <a:r>
              <a:rPr sz="1800" dirty="0" err="1">
                <a:latin typeface="Oslo Sans Office" panose="02000000000000000000" pitchFamily="2" charset="0"/>
              </a:rPr>
              <a:t>gruppene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blir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gjennomført</a:t>
            </a:r>
            <a:endParaRPr sz="1800" dirty="0">
              <a:latin typeface="Oslo Sans Office" panose="02000000000000000000" pitchFamily="2" charset="0"/>
            </a:endParaRPr>
          </a:p>
          <a:p>
            <a:pPr marL="665226" lvl="1" indent="-221742" defTabSz="886968">
              <a:lnSpc>
                <a:spcPct val="160000"/>
              </a:lnSpc>
              <a:spcBef>
                <a:spcPts val="400"/>
              </a:spcBef>
              <a:defRPr sz="2134"/>
            </a:pPr>
            <a:r>
              <a:rPr sz="1800" dirty="0" err="1">
                <a:latin typeface="Oslo Sans Office" panose="02000000000000000000" pitchFamily="2" charset="0"/>
              </a:rPr>
              <a:t>Være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koordinerende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ledd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sammen</a:t>
            </a:r>
            <a:r>
              <a:rPr sz="1800" dirty="0">
                <a:latin typeface="Oslo Sans Office" panose="02000000000000000000" pitchFamily="2" charset="0"/>
              </a:rPr>
              <a:t> med </a:t>
            </a:r>
            <a:r>
              <a:rPr sz="1800" dirty="0" err="1">
                <a:latin typeface="Oslo Sans Office" panose="02000000000000000000" pitchFamily="2" charset="0"/>
              </a:rPr>
              <a:t>kontaktlærer</a:t>
            </a:r>
            <a:r>
              <a:rPr sz="1800" dirty="0">
                <a:latin typeface="Oslo Sans Office" panose="02000000000000000000" pitchFamily="2" charset="0"/>
              </a:rPr>
              <a:t> for </a:t>
            </a:r>
            <a:r>
              <a:rPr sz="1800" dirty="0" err="1">
                <a:latin typeface="Oslo Sans Office" panose="02000000000000000000" pitchFamily="2" charset="0"/>
              </a:rPr>
              <a:t>skolevenn</a:t>
            </a:r>
            <a:r>
              <a:rPr lang="nb-NO" sz="1800" dirty="0">
                <a:latin typeface="Oslo Sans Office" panose="02000000000000000000" pitchFamily="2" charset="0"/>
              </a:rPr>
              <a:t>e</a:t>
            </a:r>
            <a:r>
              <a:rPr sz="1800" dirty="0" err="1">
                <a:latin typeface="Oslo Sans Office" panose="02000000000000000000" pitchFamily="2" charset="0"/>
              </a:rPr>
              <a:t>grupper</a:t>
            </a:r>
            <a:endParaRPr sz="1800" dirty="0">
              <a:latin typeface="Oslo Sans Office" panose="02000000000000000000" pitchFamily="2" charset="0"/>
            </a:endParaRPr>
          </a:p>
          <a:p>
            <a:pPr marL="665226" lvl="1" indent="-221742" defTabSz="886968">
              <a:lnSpc>
                <a:spcPct val="160000"/>
              </a:lnSpc>
              <a:spcBef>
                <a:spcPts val="400"/>
              </a:spcBef>
              <a:defRPr sz="2134"/>
            </a:pPr>
            <a:r>
              <a:rPr sz="1800" dirty="0" err="1">
                <a:latin typeface="Oslo Sans Office" panose="02000000000000000000" pitchFamily="2" charset="0"/>
              </a:rPr>
              <a:t>Stor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verdi</a:t>
            </a:r>
            <a:r>
              <a:rPr sz="1800" dirty="0">
                <a:latin typeface="Oslo Sans Office" panose="02000000000000000000" pitchFamily="2" charset="0"/>
              </a:rPr>
              <a:t> for </a:t>
            </a:r>
            <a:r>
              <a:rPr sz="1800" dirty="0" err="1">
                <a:latin typeface="Oslo Sans Office" panose="02000000000000000000" pitchFamily="2" charset="0"/>
              </a:rPr>
              <a:t>både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voksne</a:t>
            </a:r>
            <a:r>
              <a:rPr sz="1800" dirty="0">
                <a:latin typeface="Oslo Sans Office" panose="02000000000000000000" pitchFamily="2" charset="0"/>
              </a:rPr>
              <a:t> og barn at </a:t>
            </a:r>
            <a:r>
              <a:rPr sz="1800" dirty="0" err="1">
                <a:latin typeface="Oslo Sans Office" panose="02000000000000000000" pitchFamily="2" charset="0"/>
              </a:rPr>
              <a:t>skolevenn</a:t>
            </a:r>
            <a:r>
              <a:rPr lang="nb-NO" sz="1800" dirty="0">
                <a:latin typeface="Oslo Sans Office" panose="02000000000000000000" pitchFamily="2" charset="0"/>
              </a:rPr>
              <a:t>e</a:t>
            </a:r>
            <a:r>
              <a:rPr sz="1800" dirty="0" err="1">
                <a:latin typeface="Oslo Sans Office" panose="02000000000000000000" pitchFamily="2" charset="0"/>
              </a:rPr>
              <a:t>gruppene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blir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gjennomført</a:t>
            </a:r>
            <a:r>
              <a:rPr sz="1800" dirty="0">
                <a:latin typeface="Oslo Sans Office" panose="02000000000000000000" pitchFamily="2" charset="0"/>
              </a:rPr>
              <a:t> !</a:t>
            </a:r>
          </a:p>
          <a:p>
            <a:pPr marL="221742" indent="-221742" defTabSz="886968">
              <a:lnSpc>
                <a:spcPct val="160000"/>
              </a:lnSpc>
              <a:spcBef>
                <a:spcPts val="900"/>
              </a:spcBef>
              <a:defRPr sz="2522" b="1"/>
            </a:pPr>
            <a:r>
              <a:rPr sz="1800" dirty="0" err="1">
                <a:latin typeface="Oslo Sans Office" panose="02000000000000000000" pitchFamily="2" charset="0"/>
              </a:rPr>
              <a:t>Følg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opp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lang="nb-NO" sz="1800" dirty="0">
                <a:latin typeface="Oslo Sans Office" panose="02000000000000000000" pitchFamily="2" charset="0"/>
              </a:rPr>
              <a:t>følge</a:t>
            </a:r>
            <a:r>
              <a:rPr sz="1800" dirty="0" err="1">
                <a:latin typeface="Oslo Sans Office" panose="02000000000000000000" pitchFamily="2" charset="0"/>
              </a:rPr>
              <a:t>gruppene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fungerer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ikke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minst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sz="1800" dirty="0" err="1">
                <a:latin typeface="Oslo Sans Office" panose="02000000000000000000" pitchFamily="2" charset="0"/>
              </a:rPr>
              <a:t>alle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elever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tilhører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en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lang="nb-NO" sz="1800" dirty="0">
                <a:latin typeface="Oslo Sans Office" panose="02000000000000000000" pitchFamily="2" charset="0"/>
              </a:rPr>
              <a:t>følge</a:t>
            </a:r>
            <a:r>
              <a:rPr sz="1800" dirty="0" err="1">
                <a:latin typeface="Oslo Sans Office" panose="02000000000000000000" pitchFamily="2" charset="0"/>
              </a:rPr>
              <a:t>gruppe</a:t>
            </a:r>
            <a:endParaRPr sz="1800" dirty="0">
              <a:latin typeface="Oslo Sans Office" panose="02000000000000000000" pitchFamily="2" charset="0"/>
            </a:endParaRPr>
          </a:p>
          <a:p>
            <a:pPr marL="221742" indent="-221742" defTabSz="886968">
              <a:lnSpc>
                <a:spcPct val="160000"/>
              </a:lnSpc>
              <a:spcBef>
                <a:spcPts val="900"/>
              </a:spcBef>
              <a:defRPr sz="2522" b="1"/>
            </a:pPr>
            <a:r>
              <a:rPr sz="1800" dirty="0" err="1">
                <a:latin typeface="Oslo Sans Office" panose="02000000000000000000" pitchFamily="2" charset="0"/>
              </a:rPr>
              <a:t>Påse</a:t>
            </a:r>
            <a:r>
              <a:rPr sz="1800" dirty="0">
                <a:latin typeface="Oslo Sans Office" panose="02000000000000000000" pitchFamily="2" charset="0"/>
              </a:rPr>
              <a:t> at </a:t>
            </a:r>
            <a:r>
              <a:rPr sz="1800" dirty="0" err="1">
                <a:latin typeface="Oslo Sans Office" panose="02000000000000000000" pitchFamily="2" charset="0"/>
              </a:rPr>
              <a:t>aktivitetene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i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årshjulet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blir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gjennomført</a:t>
            </a:r>
            <a:r>
              <a:rPr sz="1800" dirty="0">
                <a:latin typeface="Oslo Sans Office" panose="02000000000000000000" pitchFamily="2" charset="0"/>
              </a:rPr>
              <a:t> </a:t>
            </a:r>
          </a:p>
          <a:p>
            <a:pPr marL="221742" indent="-221742" defTabSz="886968">
              <a:lnSpc>
                <a:spcPct val="160000"/>
              </a:lnSpc>
              <a:spcBef>
                <a:spcPts val="900"/>
              </a:spcBef>
              <a:defRPr sz="2522" b="1"/>
            </a:pPr>
            <a:r>
              <a:rPr sz="1800" dirty="0" err="1">
                <a:latin typeface="Oslo Sans Office" panose="02000000000000000000" pitchFamily="2" charset="0"/>
              </a:rPr>
              <a:t>Bidra</a:t>
            </a:r>
            <a:r>
              <a:rPr sz="1800" dirty="0">
                <a:latin typeface="Oslo Sans Office" panose="02000000000000000000" pitchFamily="2" charset="0"/>
              </a:rPr>
              <a:t>/</a:t>
            </a:r>
            <a:r>
              <a:rPr sz="1800" dirty="0" err="1">
                <a:latin typeface="Oslo Sans Office" panose="02000000000000000000" pitchFamily="2" charset="0"/>
              </a:rPr>
              <a:t>oppfordre</a:t>
            </a:r>
            <a:r>
              <a:rPr sz="1800" dirty="0">
                <a:latin typeface="Oslo Sans Office" panose="02000000000000000000" pitchFamily="2" charset="0"/>
              </a:rPr>
              <a:t> til </a:t>
            </a:r>
            <a:r>
              <a:rPr sz="1800" dirty="0" err="1">
                <a:latin typeface="Oslo Sans Office" panose="02000000000000000000" pitchFamily="2" charset="0"/>
              </a:rPr>
              <a:t>gode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relasjoner</a:t>
            </a:r>
            <a:r>
              <a:rPr sz="1800" dirty="0">
                <a:latin typeface="Oslo Sans Office" panose="02000000000000000000" pitchFamily="2" charset="0"/>
              </a:rPr>
              <a:t> og </a:t>
            </a:r>
            <a:r>
              <a:rPr sz="1800" dirty="0" err="1">
                <a:latin typeface="Oslo Sans Office" panose="02000000000000000000" pitchFamily="2" charset="0"/>
              </a:rPr>
              <a:t>vennskap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gjennom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sosiale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arenaer</a:t>
            </a:r>
            <a:r>
              <a:rPr sz="1800" dirty="0">
                <a:latin typeface="Oslo Sans Office" panose="02000000000000000000" pitchFamily="2" charset="0"/>
              </a:rPr>
              <a:t> </a:t>
            </a:r>
            <a:r>
              <a:rPr sz="1800" dirty="0" err="1">
                <a:latin typeface="Oslo Sans Office" panose="02000000000000000000" pitchFamily="2" charset="0"/>
              </a:rPr>
              <a:t>utenfor</a:t>
            </a:r>
            <a:r>
              <a:rPr sz="1800" dirty="0">
                <a:latin typeface="Oslo Sans Office" panose="02000000000000000000" pitchFamily="2" charset="0"/>
              </a:rPr>
              <a:t> skole- og AKS</a:t>
            </a:r>
          </a:p>
        </p:txBody>
      </p:sp>
      <p:sp>
        <p:nvSpPr>
          <p:cNvPr id="96" name="Send en vennlig mail en gang i blant til skolevenngruppene og hør hvordan det går med de ulike oppgavene"/>
          <p:cNvSpPr txBox="1"/>
          <p:nvPr/>
        </p:nvSpPr>
        <p:spPr>
          <a:xfrm>
            <a:off x="264014" y="5969733"/>
            <a:ext cx="11398250" cy="707886"/>
          </a:xfrm>
          <a:prstGeom prst="rect">
            <a:avLst/>
          </a:prstGeom>
          <a:solidFill>
            <a:srgbClr val="DEEBF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 i="1"/>
            </a:lvl1pPr>
          </a:lstStyle>
          <a:p>
            <a:r>
              <a:rPr dirty="0"/>
              <a:t>Send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vennlig</a:t>
            </a:r>
            <a:r>
              <a:rPr dirty="0"/>
              <a:t> mail </a:t>
            </a:r>
            <a:r>
              <a:rPr dirty="0" err="1"/>
              <a:t>en</a:t>
            </a:r>
            <a:r>
              <a:rPr dirty="0"/>
              <a:t> gang </a:t>
            </a:r>
            <a:r>
              <a:rPr dirty="0" err="1"/>
              <a:t>iblant</a:t>
            </a:r>
            <a:r>
              <a:rPr dirty="0"/>
              <a:t> til </a:t>
            </a:r>
            <a:r>
              <a:rPr dirty="0" err="1"/>
              <a:t>skolevenn</a:t>
            </a:r>
            <a:r>
              <a:rPr lang="nb-NO" dirty="0"/>
              <a:t>e</a:t>
            </a:r>
            <a:r>
              <a:rPr dirty="0" err="1"/>
              <a:t>gruppene</a:t>
            </a:r>
            <a:endParaRPr lang="nb-NO" dirty="0"/>
          </a:p>
          <a:p>
            <a:r>
              <a:rPr dirty="0"/>
              <a:t> </a:t>
            </a:r>
            <a:r>
              <a:rPr lang="nb-NO" dirty="0"/>
              <a:t>for å </a:t>
            </a:r>
            <a:r>
              <a:rPr dirty="0" err="1"/>
              <a:t>hør</a:t>
            </a:r>
            <a:r>
              <a:rPr lang="nb-NO" dirty="0"/>
              <a:t>e</a:t>
            </a:r>
            <a:r>
              <a:rPr dirty="0"/>
              <a:t> </a:t>
            </a: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går</a:t>
            </a:r>
            <a:r>
              <a:rPr dirty="0"/>
              <a:t> med de </a:t>
            </a:r>
            <a:r>
              <a:rPr dirty="0" err="1"/>
              <a:t>ulike</a:t>
            </a:r>
            <a:r>
              <a:rPr dirty="0"/>
              <a:t> </a:t>
            </a:r>
            <a:r>
              <a:rPr dirty="0" err="1"/>
              <a:t>oppgavene</a:t>
            </a:r>
            <a:endParaRPr dirty="0"/>
          </a:p>
        </p:txBody>
      </p:sp>
      <p:sp>
        <p:nvSpPr>
          <p:cNvPr id="2" name="Rektangel 1"/>
          <p:cNvSpPr/>
          <p:nvPr/>
        </p:nvSpPr>
        <p:spPr>
          <a:xfrm>
            <a:off x="606669" y="439587"/>
            <a:ext cx="10893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272D59"/>
                </a:solidFill>
              </a:rPr>
              <a:t>Sosialministeren </a:t>
            </a:r>
          </a:p>
          <a:p>
            <a:r>
              <a:rPr lang="nb-NO" sz="3200" dirty="0">
                <a:solidFill>
                  <a:srgbClr val="272D59"/>
                </a:solidFill>
              </a:rPr>
              <a:t>– </a:t>
            </a:r>
            <a:r>
              <a:rPr lang="nb-NO" sz="3200" i="1" dirty="0">
                <a:solidFill>
                  <a:srgbClr val="272D59"/>
                </a:solidFill>
              </a:rPr>
              <a:t>pådriver, koordinere og delegere</a:t>
            </a:r>
            <a:endParaRPr lang="nb-NO" sz="3200" i="1" dirty="0"/>
          </a:p>
        </p:txBody>
      </p:sp>
    </p:spTree>
    <p:extLst>
      <p:ext uri="{BB962C8B-B14F-4D97-AF65-F5344CB8AC3E}">
        <p14:creationId xmlns:p14="http://schemas.microsoft.com/office/powerpoint/2010/main" val="20610634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animBg="1" advAuto="0"/>
    </p:bldLst>
  </p:timing>
</p:sld>
</file>

<file path=ppt/theme/theme1.xml><?xml version="1.0" encoding="utf-8"?>
<a:theme xmlns:a="http://schemas.openxmlformats.org/drawingml/2006/main" name="Oslo_2019_enkel_grønn_lys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lysegrønn.pptx" id="{605E99F2-1795-425E-919B-3D13E58A0B08}" vid="{9BFF8F04-779A-4133-A576-3AF86C65DE0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75D2D1A7B8764DB22CDAE5BEAFA012" ma:contentTypeVersion="" ma:contentTypeDescription="Opprett et nytt dokument." ma:contentTypeScope="" ma:versionID="617d62851c0cf6f2c0c0bef390d1e174">
  <xsd:schema xmlns:xsd="http://www.w3.org/2001/XMLSchema" xmlns:xs="http://www.w3.org/2001/XMLSchema" xmlns:p="http://schemas.microsoft.com/office/2006/metadata/properties" xmlns:ns2="34c9d583-fe2e-4c2e-9610-5b49b0227ada" targetNamespace="http://schemas.microsoft.com/office/2006/metadata/properties" ma:root="true" ma:fieldsID="04527c14c14577a3d47099bcf813edee" ns2:_="">
    <xsd:import namespace="34c9d583-fe2e-4c2e-9610-5b49b0227a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9d583-fe2e-4c2e-9610-5b49b0227a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BF0097-16E4-4A42-83C6-7E4D03A19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9d583-fe2e-4c2e-9610-5b49b0227a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6DB65B-F327-4555-8551-6B6B5EA707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BF272-9268-4C2A-9A32-487D42531F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Oslo_2019-enkel_lysegrønn</Template>
  <TotalTime>220</TotalTime>
  <Words>906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Calibri Light</vt:lpstr>
      <vt:lpstr>Wingdings</vt:lpstr>
      <vt:lpstr>Arial</vt:lpstr>
      <vt:lpstr>MV Boli</vt:lpstr>
      <vt:lpstr>Oslo Sans Office</vt:lpstr>
      <vt:lpstr>Oslo_2019_enkel_grønn_lys</vt:lpstr>
      <vt:lpstr>PowerPoint-presentasjon</vt:lpstr>
      <vt:lpstr>VI ØNSKER:  </vt:lpstr>
      <vt:lpstr>PowerPoint-presentasjon</vt:lpstr>
      <vt:lpstr>ENGASJER!</vt:lpstr>
      <vt:lpstr>Kulturministeren  - vennskaper og kulturbygger</vt:lpstr>
      <vt:lpstr>Kulturministeren  - vennskaper og kulturbygger</vt:lpstr>
      <vt:lpstr>Informasjonsministeren  - skolens og foreldrenes forlengede arm</vt:lpstr>
      <vt:lpstr>Informasjonsministeren  - skolens og foreldrenes forlengede arm</vt:lpstr>
      <vt:lpstr>PowerPoint-presentasjon</vt:lpstr>
      <vt:lpstr>Noe står ikke på valg: </vt:lpstr>
      <vt:lpstr>PowerPoint-presentasjon</vt:lpstr>
      <vt:lpstr>Andre mulige aktiviteter (ikke pålagte)</vt:lpstr>
      <vt:lpstr>Sosiale medier</vt:lpstr>
      <vt:lpstr>Klassekasse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 Olav Tangen</dc:creator>
  <cp:lastModifiedBy>Bente Talåsen Boye</cp:lastModifiedBy>
  <cp:revision>21</cp:revision>
  <cp:lastPrinted>2019-03-22T09:42:42Z</cp:lastPrinted>
  <dcterms:created xsi:type="dcterms:W3CDTF">2020-09-02T08:32:37Z</dcterms:created>
  <dcterms:modified xsi:type="dcterms:W3CDTF">2022-02-09T10:21:27Z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0x010100CB75D2D1A7B8764DB22CDAE5BEAFA012</vt:lpwstr>
  </property>
  <property fmtid="{D5CDD505-2E9C-101B-9397-08002B2CF9AE}" pid="3" name="Order">
    <vt:r8>205400</vt:r8>
  </property>
</Properties>
</file>